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95" r:id="rId2"/>
    <p:sldId id="281" r:id="rId3"/>
    <p:sldId id="302" r:id="rId4"/>
    <p:sldId id="265" r:id="rId5"/>
    <p:sldId id="263" r:id="rId6"/>
    <p:sldId id="264" r:id="rId7"/>
    <p:sldId id="269" r:id="rId8"/>
    <p:sldId id="266" r:id="rId9"/>
    <p:sldId id="270" r:id="rId10"/>
    <p:sldId id="267" r:id="rId11"/>
    <p:sldId id="271" r:id="rId12"/>
    <p:sldId id="272" r:id="rId13"/>
    <p:sldId id="273" r:id="rId14"/>
    <p:sldId id="274" r:id="rId15"/>
    <p:sldId id="303" r:id="rId16"/>
    <p:sldId id="277" r:id="rId17"/>
    <p:sldId id="304" r:id="rId18"/>
    <p:sldId id="305" r:id="rId19"/>
    <p:sldId id="306" r:id="rId20"/>
    <p:sldId id="283" r:id="rId21"/>
    <p:sldId id="282" r:id="rId22"/>
    <p:sldId id="261" r:id="rId23"/>
    <p:sldId id="285" r:id="rId24"/>
    <p:sldId id="286" r:id="rId25"/>
    <p:sldId id="287" r:id="rId26"/>
    <p:sldId id="307" r:id="rId27"/>
    <p:sldId id="288" r:id="rId28"/>
    <p:sldId id="289" r:id="rId29"/>
    <p:sldId id="291" r:id="rId30"/>
    <p:sldId id="292" r:id="rId31"/>
    <p:sldId id="293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van Justino" initials="GJ" lastIdx="1" clrIdx="0">
    <p:extLst>
      <p:ext uri="{19B8F6BF-5375-455C-9EA6-DF929625EA0E}">
        <p15:presenceInfo xmlns:p15="http://schemas.microsoft.com/office/powerpoint/2012/main" userId="39624ad59b3a63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 autoAdjust="0"/>
    <p:restoredTop sz="85394" autoAdjust="0"/>
  </p:normalViewPr>
  <p:slideViewPr>
    <p:cSldViewPr>
      <p:cViewPr varScale="1">
        <p:scale>
          <a:sx n="62" d="100"/>
          <a:sy n="62" d="100"/>
        </p:scale>
        <p:origin x="128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DC24E-E68F-48FC-9D93-D46469E614C6}" type="doc">
      <dgm:prSet loTypeId="urn:microsoft.com/office/officeart/2005/8/layout/chart3" loCatId="relationship" qsTypeId="urn:microsoft.com/office/officeart/2005/8/quickstyle/simple1" qsCatId="simple" csTypeId="urn:microsoft.com/office/officeart/2005/8/colors/accent2_2" csCatId="accent2" phldr="1"/>
      <dgm:spPr/>
    </dgm:pt>
    <dgm:pt modelId="{58464710-5EFE-4ED3-8ACB-38C45BD26A46}">
      <dgm:prSet phldrT="[Texto]"/>
      <dgm:spPr/>
      <dgm:t>
        <a:bodyPr/>
        <a:lstStyle/>
        <a:p>
          <a:r>
            <a:rPr lang="pt-BR" dirty="0"/>
            <a:t>Hardware</a:t>
          </a:r>
        </a:p>
      </dgm:t>
    </dgm:pt>
    <dgm:pt modelId="{96A36161-8524-45F2-B5CF-F9E8CD0D32EA}" type="parTrans" cxnId="{A90CACC2-3D1F-496E-BA74-7E5660D657A8}">
      <dgm:prSet/>
      <dgm:spPr/>
      <dgm:t>
        <a:bodyPr/>
        <a:lstStyle/>
        <a:p>
          <a:endParaRPr lang="pt-BR"/>
        </a:p>
      </dgm:t>
    </dgm:pt>
    <dgm:pt modelId="{98DBD661-D320-43A4-9412-C8A1C66A2E34}" type="sibTrans" cxnId="{A90CACC2-3D1F-496E-BA74-7E5660D657A8}">
      <dgm:prSet/>
      <dgm:spPr/>
      <dgm:t>
        <a:bodyPr/>
        <a:lstStyle/>
        <a:p>
          <a:endParaRPr lang="pt-BR"/>
        </a:p>
      </dgm:t>
    </dgm:pt>
    <dgm:pt modelId="{4442C625-D977-440B-9CFA-7E3AA69382A7}">
      <dgm:prSet phldrT="[Texto]" custT="1"/>
      <dgm:spPr/>
      <dgm:t>
        <a:bodyPr/>
        <a:lstStyle/>
        <a:p>
          <a:r>
            <a:rPr lang="pt-BR" sz="1000" dirty="0"/>
            <a:t>Serviços</a:t>
          </a:r>
          <a:endParaRPr lang="pt-BR" sz="900" dirty="0"/>
        </a:p>
      </dgm:t>
    </dgm:pt>
    <dgm:pt modelId="{954DF60F-6091-4546-9164-3E38E70A02A4}" type="parTrans" cxnId="{2B7ECF2B-B16B-4EC8-8550-BE77342A24F2}">
      <dgm:prSet/>
      <dgm:spPr/>
      <dgm:t>
        <a:bodyPr/>
        <a:lstStyle/>
        <a:p>
          <a:endParaRPr lang="pt-BR"/>
        </a:p>
      </dgm:t>
    </dgm:pt>
    <dgm:pt modelId="{2480CCB3-4EBC-4D62-BFD8-AAFF3E62B14C}" type="sibTrans" cxnId="{2B7ECF2B-B16B-4EC8-8550-BE77342A24F2}">
      <dgm:prSet/>
      <dgm:spPr/>
      <dgm:t>
        <a:bodyPr/>
        <a:lstStyle/>
        <a:p>
          <a:endParaRPr lang="pt-BR"/>
        </a:p>
      </dgm:t>
    </dgm:pt>
    <dgm:pt modelId="{0E92A2E3-659B-4DDD-9955-53336EFA4E25}">
      <dgm:prSet phldrT="[Texto]"/>
      <dgm:spPr/>
      <dgm:t>
        <a:bodyPr/>
        <a:lstStyle/>
        <a:p>
          <a:r>
            <a:rPr lang="pt-BR" dirty="0"/>
            <a:t>Software</a:t>
          </a:r>
        </a:p>
      </dgm:t>
    </dgm:pt>
    <dgm:pt modelId="{67AAD65A-4FAA-4BDB-8345-C5F79B25B418}" type="parTrans" cxnId="{6404938E-E75A-4554-A1C8-F04E28E81756}">
      <dgm:prSet/>
      <dgm:spPr/>
      <dgm:t>
        <a:bodyPr/>
        <a:lstStyle/>
        <a:p>
          <a:endParaRPr lang="pt-BR"/>
        </a:p>
      </dgm:t>
    </dgm:pt>
    <dgm:pt modelId="{7EC0673F-E5E4-4570-AE9E-F2FE6D65D1D4}" type="sibTrans" cxnId="{6404938E-E75A-4554-A1C8-F04E28E81756}">
      <dgm:prSet/>
      <dgm:spPr/>
      <dgm:t>
        <a:bodyPr/>
        <a:lstStyle/>
        <a:p>
          <a:endParaRPr lang="pt-BR"/>
        </a:p>
      </dgm:t>
    </dgm:pt>
    <dgm:pt modelId="{8AE160CD-1B6D-420A-96BE-086456F6F24C}">
      <dgm:prSet phldrT="[Texto]"/>
      <dgm:spPr/>
      <dgm:t>
        <a:bodyPr/>
        <a:lstStyle/>
        <a:p>
          <a:r>
            <a:rPr lang="pt-BR" dirty="0"/>
            <a:t>Gerenciamento de dados</a:t>
          </a:r>
        </a:p>
      </dgm:t>
    </dgm:pt>
    <dgm:pt modelId="{9C8628B8-C658-48D9-91B5-D5449AA10CD6}" type="parTrans" cxnId="{958AB1DC-3E28-4170-AF53-231520B3524F}">
      <dgm:prSet/>
      <dgm:spPr/>
      <dgm:t>
        <a:bodyPr/>
        <a:lstStyle/>
        <a:p>
          <a:endParaRPr lang="pt-BR"/>
        </a:p>
      </dgm:t>
    </dgm:pt>
    <dgm:pt modelId="{48B15D2E-625A-4E9D-87B0-D4FED560E831}" type="sibTrans" cxnId="{958AB1DC-3E28-4170-AF53-231520B3524F}">
      <dgm:prSet/>
      <dgm:spPr/>
      <dgm:t>
        <a:bodyPr/>
        <a:lstStyle/>
        <a:p>
          <a:endParaRPr lang="pt-BR"/>
        </a:p>
      </dgm:t>
    </dgm:pt>
    <dgm:pt modelId="{7184DB73-8448-4605-AA10-9D3773E5FA42}">
      <dgm:prSet phldrT="[Texto]" custT="1"/>
      <dgm:spPr/>
      <dgm:t>
        <a:bodyPr/>
        <a:lstStyle/>
        <a:p>
          <a:r>
            <a:rPr lang="pt-BR" sz="1000" dirty="0"/>
            <a:t>Tele-</a:t>
          </a:r>
          <a:br>
            <a:rPr lang="pt-BR" sz="1000" dirty="0"/>
          </a:br>
          <a:r>
            <a:rPr lang="pt-BR" sz="1000" dirty="0"/>
            <a:t>comunicação</a:t>
          </a:r>
        </a:p>
      </dgm:t>
    </dgm:pt>
    <dgm:pt modelId="{FD65CA5B-B3B4-4D50-99FF-F46688FA73E4}" type="sibTrans" cxnId="{9AC63E46-5832-4E76-B824-423783E9C09E}">
      <dgm:prSet/>
      <dgm:spPr/>
      <dgm:t>
        <a:bodyPr/>
        <a:lstStyle/>
        <a:p>
          <a:endParaRPr lang="pt-BR"/>
        </a:p>
      </dgm:t>
    </dgm:pt>
    <dgm:pt modelId="{B1D83791-F47E-46A7-8399-C8C189D39E01}" type="parTrans" cxnId="{9AC63E46-5832-4E76-B824-423783E9C09E}">
      <dgm:prSet/>
      <dgm:spPr/>
      <dgm:t>
        <a:bodyPr/>
        <a:lstStyle/>
        <a:p>
          <a:endParaRPr lang="pt-BR"/>
        </a:p>
      </dgm:t>
    </dgm:pt>
    <dgm:pt modelId="{597DE6E3-34B9-4192-A88E-94151B34EC12}" type="pres">
      <dgm:prSet presAssocID="{944DC24E-E68F-48FC-9D93-D46469E614C6}" presName="compositeShape" presStyleCnt="0">
        <dgm:presLayoutVars>
          <dgm:chMax val="7"/>
          <dgm:dir/>
          <dgm:resizeHandles val="exact"/>
        </dgm:presLayoutVars>
      </dgm:prSet>
      <dgm:spPr/>
    </dgm:pt>
    <dgm:pt modelId="{3E9DA5DB-4648-41CD-9596-BFFD863F94AC}" type="pres">
      <dgm:prSet presAssocID="{944DC24E-E68F-48FC-9D93-D46469E614C6}" presName="wedge1" presStyleLbl="node1" presStyleIdx="0" presStyleCnt="5" custLinFactNeighborX="-3540" custLinFactNeighborY="4767"/>
      <dgm:spPr/>
    </dgm:pt>
    <dgm:pt modelId="{1F9A3006-0542-48D6-A0CA-545967572D00}" type="pres">
      <dgm:prSet presAssocID="{944DC24E-E68F-48FC-9D93-D46469E614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97C9CA2-4DFE-4055-A318-55FE063BEC06}" type="pres">
      <dgm:prSet presAssocID="{944DC24E-E68F-48FC-9D93-D46469E614C6}" presName="wedge2" presStyleLbl="node1" presStyleIdx="1" presStyleCnt="5"/>
      <dgm:spPr/>
    </dgm:pt>
    <dgm:pt modelId="{5A610FAF-9A47-491D-B885-FF25E513454D}" type="pres">
      <dgm:prSet presAssocID="{944DC24E-E68F-48FC-9D93-D46469E614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CBC6B3-14F9-4742-9794-C5BDB6CCB545}" type="pres">
      <dgm:prSet presAssocID="{944DC24E-E68F-48FC-9D93-D46469E614C6}" presName="wedge3" presStyleLbl="node1" presStyleIdx="2" presStyleCnt="5"/>
      <dgm:spPr/>
    </dgm:pt>
    <dgm:pt modelId="{9A80B268-26F6-4790-8DCD-55A30254DA66}" type="pres">
      <dgm:prSet presAssocID="{944DC24E-E68F-48FC-9D93-D46469E614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1575218-453E-4C2A-BC07-F91B6063E9A1}" type="pres">
      <dgm:prSet presAssocID="{944DC24E-E68F-48FC-9D93-D46469E614C6}" presName="wedge4" presStyleLbl="node1" presStyleIdx="3" presStyleCnt="5"/>
      <dgm:spPr/>
    </dgm:pt>
    <dgm:pt modelId="{C1196555-5D22-495F-AA9C-0CBD0E56A11E}" type="pres">
      <dgm:prSet presAssocID="{944DC24E-E68F-48FC-9D93-D46469E614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D28B089-19D2-4EF1-85B1-EEB9C0FDD811}" type="pres">
      <dgm:prSet presAssocID="{944DC24E-E68F-48FC-9D93-D46469E614C6}" presName="wedge5" presStyleLbl="node1" presStyleIdx="4" presStyleCnt="5"/>
      <dgm:spPr/>
    </dgm:pt>
    <dgm:pt modelId="{D8475367-B035-4DA2-B13F-0FE97ECF5147}" type="pres">
      <dgm:prSet presAssocID="{944DC24E-E68F-48FC-9D93-D46469E614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B7ECF2B-B16B-4EC8-8550-BE77342A24F2}" srcId="{944DC24E-E68F-48FC-9D93-D46469E614C6}" destId="{4442C625-D977-440B-9CFA-7E3AA69382A7}" srcOrd="4" destOrd="0" parTransId="{954DF60F-6091-4546-9164-3E38E70A02A4}" sibTransId="{2480CCB3-4EBC-4D62-BFD8-AAFF3E62B14C}"/>
    <dgm:cxn modelId="{9AC63E46-5832-4E76-B824-423783E9C09E}" srcId="{944DC24E-E68F-48FC-9D93-D46469E614C6}" destId="{7184DB73-8448-4605-AA10-9D3773E5FA42}" srcOrd="3" destOrd="0" parTransId="{B1D83791-F47E-46A7-8399-C8C189D39E01}" sibTransId="{FD65CA5B-B3B4-4D50-99FF-F46688FA73E4}"/>
    <dgm:cxn modelId="{CB24C86F-8838-415C-A125-C22D6E5AF850}" type="presOf" srcId="{58464710-5EFE-4ED3-8ACB-38C45BD26A46}" destId="{3E9DA5DB-4648-41CD-9596-BFFD863F94AC}" srcOrd="0" destOrd="0" presId="urn:microsoft.com/office/officeart/2005/8/layout/chart3"/>
    <dgm:cxn modelId="{6404938E-E75A-4554-A1C8-F04E28E81756}" srcId="{944DC24E-E68F-48FC-9D93-D46469E614C6}" destId="{0E92A2E3-659B-4DDD-9955-53336EFA4E25}" srcOrd="1" destOrd="0" parTransId="{67AAD65A-4FAA-4BDB-8345-C5F79B25B418}" sibTransId="{7EC0673F-E5E4-4570-AE9E-F2FE6D65D1D4}"/>
    <dgm:cxn modelId="{8F2204B4-5B98-428B-8154-CF40125CCA76}" type="presOf" srcId="{7184DB73-8448-4605-AA10-9D3773E5FA42}" destId="{81575218-453E-4C2A-BC07-F91B6063E9A1}" srcOrd="0" destOrd="0" presId="urn:microsoft.com/office/officeart/2005/8/layout/chart3"/>
    <dgm:cxn modelId="{379469C1-0818-40E3-8171-C6B7FF115D09}" type="presOf" srcId="{8AE160CD-1B6D-420A-96BE-086456F6F24C}" destId="{9A80B268-26F6-4790-8DCD-55A30254DA66}" srcOrd="1" destOrd="0" presId="urn:microsoft.com/office/officeart/2005/8/layout/chart3"/>
    <dgm:cxn modelId="{A90CACC2-3D1F-496E-BA74-7E5660D657A8}" srcId="{944DC24E-E68F-48FC-9D93-D46469E614C6}" destId="{58464710-5EFE-4ED3-8ACB-38C45BD26A46}" srcOrd="0" destOrd="0" parTransId="{96A36161-8524-45F2-B5CF-F9E8CD0D32EA}" sibTransId="{98DBD661-D320-43A4-9412-C8A1C66A2E34}"/>
    <dgm:cxn modelId="{B032DACA-2BB2-4931-9EEB-8AAE998581C1}" type="presOf" srcId="{8AE160CD-1B6D-420A-96BE-086456F6F24C}" destId="{49CBC6B3-14F9-4742-9794-C5BDB6CCB545}" srcOrd="0" destOrd="0" presId="urn:microsoft.com/office/officeart/2005/8/layout/chart3"/>
    <dgm:cxn modelId="{101A6FD3-9204-4B23-A475-6B4159AFDD07}" type="presOf" srcId="{0E92A2E3-659B-4DDD-9955-53336EFA4E25}" destId="{197C9CA2-4DFE-4055-A318-55FE063BEC06}" srcOrd="0" destOrd="0" presId="urn:microsoft.com/office/officeart/2005/8/layout/chart3"/>
    <dgm:cxn modelId="{B9FF58D3-691A-43E1-B259-9FBB62D93165}" type="presOf" srcId="{7184DB73-8448-4605-AA10-9D3773E5FA42}" destId="{C1196555-5D22-495F-AA9C-0CBD0E56A11E}" srcOrd="1" destOrd="0" presId="urn:microsoft.com/office/officeart/2005/8/layout/chart3"/>
    <dgm:cxn modelId="{30DE38DB-A4A9-465D-8FFD-BB6CA1F499B0}" type="presOf" srcId="{4442C625-D977-440B-9CFA-7E3AA69382A7}" destId="{D8475367-B035-4DA2-B13F-0FE97ECF5147}" srcOrd="1" destOrd="0" presId="urn:microsoft.com/office/officeart/2005/8/layout/chart3"/>
    <dgm:cxn modelId="{87339DDC-F78C-41EE-AD2A-AD0A34B8E17D}" type="presOf" srcId="{944DC24E-E68F-48FC-9D93-D46469E614C6}" destId="{597DE6E3-34B9-4192-A88E-94151B34EC12}" srcOrd="0" destOrd="0" presId="urn:microsoft.com/office/officeart/2005/8/layout/chart3"/>
    <dgm:cxn modelId="{958AB1DC-3E28-4170-AF53-231520B3524F}" srcId="{944DC24E-E68F-48FC-9D93-D46469E614C6}" destId="{8AE160CD-1B6D-420A-96BE-086456F6F24C}" srcOrd="2" destOrd="0" parTransId="{9C8628B8-C658-48D9-91B5-D5449AA10CD6}" sibTransId="{48B15D2E-625A-4E9D-87B0-D4FED560E831}"/>
    <dgm:cxn modelId="{52FF74E1-B2EE-48C2-A6AF-DC04D89FB889}" type="presOf" srcId="{0E92A2E3-659B-4DDD-9955-53336EFA4E25}" destId="{5A610FAF-9A47-491D-B885-FF25E513454D}" srcOrd="1" destOrd="0" presId="urn:microsoft.com/office/officeart/2005/8/layout/chart3"/>
    <dgm:cxn modelId="{4F8DE1EC-F05F-4389-ACB5-B77F71B45C28}" type="presOf" srcId="{58464710-5EFE-4ED3-8ACB-38C45BD26A46}" destId="{1F9A3006-0542-48D6-A0CA-545967572D00}" srcOrd="1" destOrd="0" presId="urn:microsoft.com/office/officeart/2005/8/layout/chart3"/>
    <dgm:cxn modelId="{3B692EF3-8054-41FF-8B90-D481963A2681}" type="presOf" srcId="{4442C625-D977-440B-9CFA-7E3AA69382A7}" destId="{0D28B089-19D2-4EF1-85B1-EEB9C0FDD811}" srcOrd="0" destOrd="0" presId="urn:microsoft.com/office/officeart/2005/8/layout/chart3"/>
    <dgm:cxn modelId="{2C2F3B68-5381-4DDB-9434-F91C2097F9F4}" type="presParOf" srcId="{597DE6E3-34B9-4192-A88E-94151B34EC12}" destId="{3E9DA5DB-4648-41CD-9596-BFFD863F94AC}" srcOrd="0" destOrd="0" presId="urn:microsoft.com/office/officeart/2005/8/layout/chart3"/>
    <dgm:cxn modelId="{CE4C2306-567B-4EE1-9EA5-D0E91DFF4D1D}" type="presParOf" srcId="{597DE6E3-34B9-4192-A88E-94151B34EC12}" destId="{1F9A3006-0542-48D6-A0CA-545967572D00}" srcOrd="1" destOrd="0" presId="urn:microsoft.com/office/officeart/2005/8/layout/chart3"/>
    <dgm:cxn modelId="{F924BBCC-5DB7-4CC8-B4A0-B7854BC2567A}" type="presParOf" srcId="{597DE6E3-34B9-4192-A88E-94151B34EC12}" destId="{197C9CA2-4DFE-4055-A318-55FE063BEC06}" srcOrd="2" destOrd="0" presId="urn:microsoft.com/office/officeart/2005/8/layout/chart3"/>
    <dgm:cxn modelId="{FB497D0B-A3EF-4A22-9D49-0FF8F60A2B73}" type="presParOf" srcId="{597DE6E3-34B9-4192-A88E-94151B34EC12}" destId="{5A610FAF-9A47-491D-B885-FF25E513454D}" srcOrd="3" destOrd="0" presId="urn:microsoft.com/office/officeart/2005/8/layout/chart3"/>
    <dgm:cxn modelId="{6390F3BE-463C-4975-8460-CCF6EFE0A44A}" type="presParOf" srcId="{597DE6E3-34B9-4192-A88E-94151B34EC12}" destId="{49CBC6B3-14F9-4742-9794-C5BDB6CCB545}" srcOrd="4" destOrd="0" presId="urn:microsoft.com/office/officeart/2005/8/layout/chart3"/>
    <dgm:cxn modelId="{521DFA9B-70A1-4071-A29F-54FA09B0E1D2}" type="presParOf" srcId="{597DE6E3-34B9-4192-A88E-94151B34EC12}" destId="{9A80B268-26F6-4790-8DCD-55A30254DA66}" srcOrd="5" destOrd="0" presId="urn:microsoft.com/office/officeart/2005/8/layout/chart3"/>
    <dgm:cxn modelId="{7545E6D4-DE04-496B-9AB9-F36A23B4753F}" type="presParOf" srcId="{597DE6E3-34B9-4192-A88E-94151B34EC12}" destId="{81575218-453E-4C2A-BC07-F91B6063E9A1}" srcOrd="6" destOrd="0" presId="urn:microsoft.com/office/officeart/2005/8/layout/chart3"/>
    <dgm:cxn modelId="{1133B40B-9052-48CA-9E73-01FA2B1D5D05}" type="presParOf" srcId="{597DE6E3-34B9-4192-A88E-94151B34EC12}" destId="{C1196555-5D22-495F-AA9C-0CBD0E56A11E}" srcOrd="7" destOrd="0" presId="urn:microsoft.com/office/officeart/2005/8/layout/chart3"/>
    <dgm:cxn modelId="{0CAB0DCE-22EE-4477-B224-A6ACA7786905}" type="presParOf" srcId="{597DE6E3-34B9-4192-A88E-94151B34EC12}" destId="{0D28B089-19D2-4EF1-85B1-EEB9C0FDD811}" srcOrd="8" destOrd="0" presId="urn:microsoft.com/office/officeart/2005/8/layout/chart3"/>
    <dgm:cxn modelId="{334D9AC7-7270-4B05-8D77-37C7CDD6CDCE}" type="presParOf" srcId="{597DE6E3-34B9-4192-A88E-94151B34EC12}" destId="{D8475367-B035-4DA2-B13F-0FE97ECF5147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4DC24E-E68F-48FC-9D93-D46469E614C6}" type="doc">
      <dgm:prSet loTypeId="urn:microsoft.com/office/officeart/2005/8/layout/chart3" loCatId="relationship" qsTypeId="urn:microsoft.com/office/officeart/2005/8/quickstyle/simple1" qsCatId="simple" csTypeId="urn:microsoft.com/office/officeart/2005/8/colors/accent2_2" csCatId="accent2" phldr="1"/>
      <dgm:spPr/>
    </dgm:pt>
    <dgm:pt modelId="{58464710-5EFE-4ED3-8ACB-38C45BD26A46}">
      <dgm:prSet phldrT="[Texto]" custT="1"/>
      <dgm:spPr/>
      <dgm:t>
        <a:bodyPr/>
        <a:lstStyle/>
        <a:p>
          <a:r>
            <a:rPr lang="pt-BR" sz="1200" dirty="0">
              <a:latin typeface="Abadi" panose="020B0604020104020204" pitchFamily="34" charset="0"/>
            </a:rPr>
            <a:t>Software</a:t>
          </a:r>
        </a:p>
      </dgm:t>
    </dgm:pt>
    <dgm:pt modelId="{96A36161-8524-45F2-B5CF-F9E8CD0D32EA}" type="parTrans" cxnId="{A90CACC2-3D1F-496E-BA74-7E5660D657A8}">
      <dgm:prSet/>
      <dgm:spPr/>
      <dgm:t>
        <a:bodyPr/>
        <a:lstStyle/>
        <a:p>
          <a:endParaRPr lang="pt-BR"/>
        </a:p>
      </dgm:t>
    </dgm:pt>
    <dgm:pt modelId="{98DBD661-D320-43A4-9412-C8A1C66A2E34}" type="sibTrans" cxnId="{A90CACC2-3D1F-496E-BA74-7E5660D657A8}">
      <dgm:prSet/>
      <dgm:spPr/>
      <dgm:t>
        <a:bodyPr/>
        <a:lstStyle/>
        <a:p>
          <a:endParaRPr lang="pt-BR"/>
        </a:p>
      </dgm:t>
    </dgm:pt>
    <dgm:pt modelId="{4442C625-D977-440B-9CFA-7E3AA69382A7}">
      <dgm:prSet phldrT="[Texto]" custT="1"/>
      <dgm:spPr/>
      <dgm:t>
        <a:bodyPr/>
        <a:lstStyle/>
        <a:p>
          <a:r>
            <a:rPr lang="pt-BR" sz="1200" dirty="0">
              <a:latin typeface="Abadi" panose="020B0604020104020204" pitchFamily="34" charset="0"/>
            </a:rPr>
            <a:t>Hardware</a:t>
          </a:r>
          <a:endParaRPr lang="pt-BR" sz="1100" dirty="0">
            <a:latin typeface="Abadi" panose="020B0604020104020204" pitchFamily="34" charset="0"/>
          </a:endParaRPr>
        </a:p>
      </dgm:t>
    </dgm:pt>
    <dgm:pt modelId="{954DF60F-6091-4546-9164-3E38E70A02A4}" type="parTrans" cxnId="{2B7ECF2B-B16B-4EC8-8550-BE77342A24F2}">
      <dgm:prSet/>
      <dgm:spPr/>
      <dgm:t>
        <a:bodyPr/>
        <a:lstStyle/>
        <a:p>
          <a:endParaRPr lang="pt-BR"/>
        </a:p>
      </dgm:t>
    </dgm:pt>
    <dgm:pt modelId="{2480CCB3-4EBC-4D62-BFD8-AAFF3E62B14C}" type="sibTrans" cxnId="{2B7ECF2B-B16B-4EC8-8550-BE77342A24F2}">
      <dgm:prSet/>
      <dgm:spPr/>
      <dgm:t>
        <a:bodyPr/>
        <a:lstStyle/>
        <a:p>
          <a:endParaRPr lang="pt-BR"/>
        </a:p>
      </dgm:t>
    </dgm:pt>
    <dgm:pt modelId="{0E92A2E3-659B-4DDD-9955-53336EFA4E25}">
      <dgm:prSet phldrT="[Texto]" custT="1"/>
      <dgm:spPr/>
      <dgm:t>
        <a:bodyPr/>
        <a:lstStyle/>
        <a:p>
          <a:r>
            <a:rPr lang="pt-BR" sz="1100" dirty="0" err="1">
              <a:latin typeface="Abadi" panose="020B0604020104020204" pitchFamily="34" charset="0"/>
            </a:rPr>
            <a:t>Gerencia-mento</a:t>
          </a:r>
          <a:r>
            <a:rPr lang="pt-BR" sz="1100" dirty="0">
              <a:latin typeface="Abadi" panose="020B0604020104020204" pitchFamily="34" charset="0"/>
            </a:rPr>
            <a:t> de dados</a:t>
          </a:r>
          <a:endParaRPr lang="pt-BR" sz="1000" dirty="0">
            <a:latin typeface="Abadi" panose="020B0604020104020204" pitchFamily="34" charset="0"/>
          </a:endParaRPr>
        </a:p>
      </dgm:t>
    </dgm:pt>
    <dgm:pt modelId="{67AAD65A-4FAA-4BDB-8345-C5F79B25B418}" type="parTrans" cxnId="{6404938E-E75A-4554-A1C8-F04E28E81756}">
      <dgm:prSet/>
      <dgm:spPr/>
      <dgm:t>
        <a:bodyPr/>
        <a:lstStyle/>
        <a:p>
          <a:endParaRPr lang="pt-BR"/>
        </a:p>
      </dgm:t>
    </dgm:pt>
    <dgm:pt modelId="{7EC0673F-E5E4-4570-AE9E-F2FE6D65D1D4}" type="sibTrans" cxnId="{6404938E-E75A-4554-A1C8-F04E28E81756}">
      <dgm:prSet/>
      <dgm:spPr/>
      <dgm:t>
        <a:bodyPr/>
        <a:lstStyle/>
        <a:p>
          <a:endParaRPr lang="pt-BR"/>
        </a:p>
      </dgm:t>
    </dgm:pt>
    <dgm:pt modelId="{8AE160CD-1B6D-420A-96BE-086456F6F24C}">
      <dgm:prSet phldrT="[Texto]"/>
      <dgm:spPr/>
      <dgm:t>
        <a:bodyPr/>
        <a:lstStyle/>
        <a:p>
          <a:r>
            <a:rPr lang="pt-BR" dirty="0" err="1">
              <a:latin typeface="Abadi" panose="020B0604020104020204" pitchFamily="34" charset="0"/>
            </a:rPr>
            <a:t>Tele-comunicação</a:t>
          </a:r>
          <a:endParaRPr lang="pt-BR" dirty="0">
            <a:latin typeface="Abadi" panose="020B0604020104020204" pitchFamily="34" charset="0"/>
          </a:endParaRPr>
        </a:p>
      </dgm:t>
    </dgm:pt>
    <dgm:pt modelId="{9C8628B8-C658-48D9-91B5-D5449AA10CD6}" type="parTrans" cxnId="{958AB1DC-3E28-4170-AF53-231520B3524F}">
      <dgm:prSet/>
      <dgm:spPr/>
      <dgm:t>
        <a:bodyPr/>
        <a:lstStyle/>
        <a:p>
          <a:endParaRPr lang="pt-BR"/>
        </a:p>
      </dgm:t>
    </dgm:pt>
    <dgm:pt modelId="{48B15D2E-625A-4E9D-87B0-D4FED560E831}" type="sibTrans" cxnId="{958AB1DC-3E28-4170-AF53-231520B3524F}">
      <dgm:prSet/>
      <dgm:spPr/>
      <dgm:t>
        <a:bodyPr/>
        <a:lstStyle/>
        <a:p>
          <a:endParaRPr lang="pt-BR"/>
        </a:p>
      </dgm:t>
    </dgm:pt>
    <dgm:pt modelId="{7184DB73-8448-4605-AA10-9D3773E5FA42}">
      <dgm:prSet phldrT="[Texto]" custT="1"/>
      <dgm:spPr/>
      <dgm:t>
        <a:bodyPr/>
        <a:lstStyle/>
        <a:p>
          <a:r>
            <a:rPr lang="pt-BR" sz="1200" dirty="0">
              <a:latin typeface="Abadi" panose="020B0604020104020204" pitchFamily="34" charset="0"/>
            </a:rPr>
            <a:t>Serviços</a:t>
          </a:r>
        </a:p>
      </dgm:t>
    </dgm:pt>
    <dgm:pt modelId="{FD65CA5B-B3B4-4D50-99FF-F46688FA73E4}" type="sibTrans" cxnId="{9AC63E46-5832-4E76-B824-423783E9C09E}">
      <dgm:prSet/>
      <dgm:spPr/>
      <dgm:t>
        <a:bodyPr/>
        <a:lstStyle/>
        <a:p>
          <a:endParaRPr lang="pt-BR"/>
        </a:p>
      </dgm:t>
    </dgm:pt>
    <dgm:pt modelId="{B1D83791-F47E-46A7-8399-C8C189D39E01}" type="parTrans" cxnId="{9AC63E46-5832-4E76-B824-423783E9C09E}">
      <dgm:prSet/>
      <dgm:spPr/>
      <dgm:t>
        <a:bodyPr/>
        <a:lstStyle/>
        <a:p>
          <a:endParaRPr lang="pt-BR"/>
        </a:p>
      </dgm:t>
    </dgm:pt>
    <dgm:pt modelId="{597DE6E3-34B9-4192-A88E-94151B34EC12}" type="pres">
      <dgm:prSet presAssocID="{944DC24E-E68F-48FC-9D93-D46469E614C6}" presName="compositeShape" presStyleCnt="0">
        <dgm:presLayoutVars>
          <dgm:chMax val="7"/>
          <dgm:dir/>
          <dgm:resizeHandles val="exact"/>
        </dgm:presLayoutVars>
      </dgm:prSet>
      <dgm:spPr/>
    </dgm:pt>
    <dgm:pt modelId="{3E9DA5DB-4648-41CD-9596-BFFD863F94AC}" type="pres">
      <dgm:prSet presAssocID="{944DC24E-E68F-48FC-9D93-D46469E614C6}" presName="wedge1" presStyleLbl="node1" presStyleIdx="0" presStyleCnt="5" custLinFactNeighborX="-3540" custLinFactNeighborY="4767"/>
      <dgm:spPr/>
    </dgm:pt>
    <dgm:pt modelId="{1F9A3006-0542-48D6-A0CA-545967572D00}" type="pres">
      <dgm:prSet presAssocID="{944DC24E-E68F-48FC-9D93-D46469E614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97C9CA2-4DFE-4055-A318-55FE063BEC06}" type="pres">
      <dgm:prSet presAssocID="{944DC24E-E68F-48FC-9D93-D46469E614C6}" presName="wedge2" presStyleLbl="node1" presStyleIdx="1" presStyleCnt="5"/>
      <dgm:spPr/>
    </dgm:pt>
    <dgm:pt modelId="{5A610FAF-9A47-491D-B885-FF25E513454D}" type="pres">
      <dgm:prSet presAssocID="{944DC24E-E68F-48FC-9D93-D46469E614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CBC6B3-14F9-4742-9794-C5BDB6CCB545}" type="pres">
      <dgm:prSet presAssocID="{944DC24E-E68F-48FC-9D93-D46469E614C6}" presName="wedge3" presStyleLbl="node1" presStyleIdx="2" presStyleCnt="5"/>
      <dgm:spPr/>
    </dgm:pt>
    <dgm:pt modelId="{9A80B268-26F6-4790-8DCD-55A30254DA66}" type="pres">
      <dgm:prSet presAssocID="{944DC24E-E68F-48FC-9D93-D46469E614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1575218-453E-4C2A-BC07-F91B6063E9A1}" type="pres">
      <dgm:prSet presAssocID="{944DC24E-E68F-48FC-9D93-D46469E614C6}" presName="wedge4" presStyleLbl="node1" presStyleIdx="3" presStyleCnt="5"/>
      <dgm:spPr/>
    </dgm:pt>
    <dgm:pt modelId="{C1196555-5D22-495F-AA9C-0CBD0E56A11E}" type="pres">
      <dgm:prSet presAssocID="{944DC24E-E68F-48FC-9D93-D46469E614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D28B089-19D2-4EF1-85B1-EEB9C0FDD811}" type="pres">
      <dgm:prSet presAssocID="{944DC24E-E68F-48FC-9D93-D46469E614C6}" presName="wedge5" presStyleLbl="node1" presStyleIdx="4" presStyleCnt="5"/>
      <dgm:spPr/>
    </dgm:pt>
    <dgm:pt modelId="{D8475367-B035-4DA2-B13F-0FE97ECF5147}" type="pres">
      <dgm:prSet presAssocID="{944DC24E-E68F-48FC-9D93-D46469E614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B7ECF2B-B16B-4EC8-8550-BE77342A24F2}" srcId="{944DC24E-E68F-48FC-9D93-D46469E614C6}" destId="{4442C625-D977-440B-9CFA-7E3AA69382A7}" srcOrd="4" destOrd="0" parTransId="{954DF60F-6091-4546-9164-3E38E70A02A4}" sibTransId="{2480CCB3-4EBC-4D62-BFD8-AAFF3E62B14C}"/>
    <dgm:cxn modelId="{9AC63E46-5832-4E76-B824-423783E9C09E}" srcId="{944DC24E-E68F-48FC-9D93-D46469E614C6}" destId="{7184DB73-8448-4605-AA10-9D3773E5FA42}" srcOrd="3" destOrd="0" parTransId="{B1D83791-F47E-46A7-8399-C8C189D39E01}" sibTransId="{FD65CA5B-B3B4-4D50-99FF-F46688FA73E4}"/>
    <dgm:cxn modelId="{CB24C86F-8838-415C-A125-C22D6E5AF850}" type="presOf" srcId="{58464710-5EFE-4ED3-8ACB-38C45BD26A46}" destId="{3E9DA5DB-4648-41CD-9596-BFFD863F94AC}" srcOrd="0" destOrd="0" presId="urn:microsoft.com/office/officeart/2005/8/layout/chart3"/>
    <dgm:cxn modelId="{6404938E-E75A-4554-A1C8-F04E28E81756}" srcId="{944DC24E-E68F-48FC-9D93-D46469E614C6}" destId="{0E92A2E3-659B-4DDD-9955-53336EFA4E25}" srcOrd="1" destOrd="0" parTransId="{67AAD65A-4FAA-4BDB-8345-C5F79B25B418}" sibTransId="{7EC0673F-E5E4-4570-AE9E-F2FE6D65D1D4}"/>
    <dgm:cxn modelId="{8F2204B4-5B98-428B-8154-CF40125CCA76}" type="presOf" srcId="{7184DB73-8448-4605-AA10-9D3773E5FA42}" destId="{81575218-453E-4C2A-BC07-F91B6063E9A1}" srcOrd="0" destOrd="0" presId="urn:microsoft.com/office/officeart/2005/8/layout/chart3"/>
    <dgm:cxn modelId="{379469C1-0818-40E3-8171-C6B7FF115D09}" type="presOf" srcId="{8AE160CD-1B6D-420A-96BE-086456F6F24C}" destId="{9A80B268-26F6-4790-8DCD-55A30254DA66}" srcOrd="1" destOrd="0" presId="urn:microsoft.com/office/officeart/2005/8/layout/chart3"/>
    <dgm:cxn modelId="{A90CACC2-3D1F-496E-BA74-7E5660D657A8}" srcId="{944DC24E-E68F-48FC-9D93-D46469E614C6}" destId="{58464710-5EFE-4ED3-8ACB-38C45BD26A46}" srcOrd="0" destOrd="0" parTransId="{96A36161-8524-45F2-B5CF-F9E8CD0D32EA}" sibTransId="{98DBD661-D320-43A4-9412-C8A1C66A2E34}"/>
    <dgm:cxn modelId="{B032DACA-2BB2-4931-9EEB-8AAE998581C1}" type="presOf" srcId="{8AE160CD-1B6D-420A-96BE-086456F6F24C}" destId="{49CBC6B3-14F9-4742-9794-C5BDB6CCB545}" srcOrd="0" destOrd="0" presId="urn:microsoft.com/office/officeart/2005/8/layout/chart3"/>
    <dgm:cxn modelId="{101A6FD3-9204-4B23-A475-6B4159AFDD07}" type="presOf" srcId="{0E92A2E3-659B-4DDD-9955-53336EFA4E25}" destId="{197C9CA2-4DFE-4055-A318-55FE063BEC06}" srcOrd="0" destOrd="0" presId="urn:microsoft.com/office/officeart/2005/8/layout/chart3"/>
    <dgm:cxn modelId="{B9FF58D3-691A-43E1-B259-9FBB62D93165}" type="presOf" srcId="{7184DB73-8448-4605-AA10-9D3773E5FA42}" destId="{C1196555-5D22-495F-AA9C-0CBD0E56A11E}" srcOrd="1" destOrd="0" presId="urn:microsoft.com/office/officeart/2005/8/layout/chart3"/>
    <dgm:cxn modelId="{30DE38DB-A4A9-465D-8FFD-BB6CA1F499B0}" type="presOf" srcId="{4442C625-D977-440B-9CFA-7E3AA69382A7}" destId="{D8475367-B035-4DA2-B13F-0FE97ECF5147}" srcOrd="1" destOrd="0" presId="urn:microsoft.com/office/officeart/2005/8/layout/chart3"/>
    <dgm:cxn modelId="{87339DDC-F78C-41EE-AD2A-AD0A34B8E17D}" type="presOf" srcId="{944DC24E-E68F-48FC-9D93-D46469E614C6}" destId="{597DE6E3-34B9-4192-A88E-94151B34EC12}" srcOrd="0" destOrd="0" presId="urn:microsoft.com/office/officeart/2005/8/layout/chart3"/>
    <dgm:cxn modelId="{958AB1DC-3E28-4170-AF53-231520B3524F}" srcId="{944DC24E-E68F-48FC-9D93-D46469E614C6}" destId="{8AE160CD-1B6D-420A-96BE-086456F6F24C}" srcOrd="2" destOrd="0" parTransId="{9C8628B8-C658-48D9-91B5-D5449AA10CD6}" sibTransId="{48B15D2E-625A-4E9D-87B0-D4FED560E831}"/>
    <dgm:cxn modelId="{52FF74E1-B2EE-48C2-A6AF-DC04D89FB889}" type="presOf" srcId="{0E92A2E3-659B-4DDD-9955-53336EFA4E25}" destId="{5A610FAF-9A47-491D-B885-FF25E513454D}" srcOrd="1" destOrd="0" presId="urn:microsoft.com/office/officeart/2005/8/layout/chart3"/>
    <dgm:cxn modelId="{4F8DE1EC-F05F-4389-ACB5-B77F71B45C28}" type="presOf" srcId="{58464710-5EFE-4ED3-8ACB-38C45BD26A46}" destId="{1F9A3006-0542-48D6-A0CA-545967572D00}" srcOrd="1" destOrd="0" presId="urn:microsoft.com/office/officeart/2005/8/layout/chart3"/>
    <dgm:cxn modelId="{3B692EF3-8054-41FF-8B90-D481963A2681}" type="presOf" srcId="{4442C625-D977-440B-9CFA-7E3AA69382A7}" destId="{0D28B089-19D2-4EF1-85B1-EEB9C0FDD811}" srcOrd="0" destOrd="0" presId="urn:microsoft.com/office/officeart/2005/8/layout/chart3"/>
    <dgm:cxn modelId="{2C2F3B68-5381-4DDB-9434-F91C2097F9F4}" type="presParOf" srcId="{597DE6E3-34B9-4192-A88E-94151B34EC12}" destId="{3E9DA5DB-4648-41CD-9596-BFFD863F94AC}" srcOrd="0" destOrd="0" presId="urn:microsoft.com/office/officeart/2005/8/layout/chart3"/>
    <dgm:cxn modelId="{CE4C2306-567B-4EE1-9EA5-D0E91DFF4D1D}" type="presParOf" srcId="{597DE6E3-34B9-4192-A88E-94151B34EC12}" destId="{1F9A3006-0542-48D6-A0CA-545967572D00}" srcOrd="1" destOrd="0" presId="urn:microsoft.com/office/officeart/2005/8/layout/chart3"/>
    <dgm:cxn modelId="{F924BBCC-5DB7-4CC8-B4A0-B7854BC2567A}" type="presParOf" srcId="{597DE6E3-34B9-4192-A88E-94151B34EC12}" destId="{197C9CA2-4DFE-4055-A318-55FE063BEC06}" srcOrd="2" destOrd="0" presId="urn:microsoft.com/office/officeart/2005/8/layout/chart3"/>
    <dgm:cxn modelId="{FB497D0B-A3EF-4A22-9D49-0FF8F60A2B73}" type="presParOf" srcId="{597DE6E3-34B9-4192-A88E-94151B34EC12}" destId="{5A610FAF-9A47-491D-B885-FF25E513454D}" srcOrd="3" destOrd="0" presId="urn:microsoft.com/office/officeart/2005/8/layout/chart3"/>
    <dgm:cxn modelId="{6390F3BE-463C-4975-8460-CCF6EFE0A44A}" type="presParOf" srcId="{597DE6E3-34B9-4192-A88E-94151B34EC12}" destId="{49CBC6B3-14F9-4742-9794-C5BDB6CCB545}" srcOrd="4" destOrd="0" presId="urn:microsoft.com/office/officeart/2005/8/layout/chart3"/>
    <dgm:cxn modelId="{521DFA9B-70A1-4071-A29F-54FA09B0E1D2}" type="presParOf" srcId="{597DE6E3-34B9-4192-A88E-94151B34EC12}" destId="{9A80B268-26F6-4790-8DCD-55A30254DA66}" srcOrd="5" destOrd="0" presId="urn:microsoft.com/office/officeart/2005/8/layout/chart3"/>
    <dgm:cxn modelId="{7545E6D4-DE04-496B-9AB9-F36A23B4753F}" type="presParOf" srcId="{597DE6E3-34B9-4192-A88E-94151B34EC12}" destId="{81575218-453E-4C2A-BC07-F91B6063E9A1}" srcOrd="6" destOrd="0" presId="urn:microsoft.com/office/officeart/2005/8/layout/chart3"/>
    <dgm:cxn modelId="{1133B40B-9052-48CA-9E73-01FA2B1D5D05}" type="presParOf" srcId="{597DE6E3-34B9-4192-A88E-94151B34EC12}" destId="{C1196555-5D22-495F-AA9C-0CBD0E56A11E}" srcOrd="7" destOrd="0" presId="urn:microsoft.com/office/officeart/2005/8/layout/chart3"/>
    <dgm:cxn modelId="{0CAB0DCE-22EE-4477-B224-A6ACA7786905}" type="presParOf" srcId="{597DE6E3-34B9-4192-A88E-94151B34EC12}" destId="{0D28B089-19D2-4EF1-85B1-EEB9C0FDD811}" srcOrd="8" destOrd="0" presId="urn:microsoft.com/office/officeart/2005/8/layout/chart3"/>
    <dgm:cxn modelId="{334D9AC7-7270-4B05-8D77-37C7CDD6CDCE}" type="presParOf" srcId="{597DE6E3-34B9-4192-A88E-94151B34EC12}" destId="{D8475367-B035-4DA2-B13F-0FE97ECF5147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DA5DB-4648-41CD-9596-BFFD863F94AC}">
      <dsp:nvSpPr>
        <dsp:cNvPr id="0" name=""/>
        <dsp:cNvSpPr/>
      </dsp:nvSpPr>
      <dsp:spPr>
        <a:xfrm>
          <a:off x="205828" y="316178"/>
          <a:ext cx="2661415" cy="2661415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Hardware</a:t>
          </a:r>
        </a:p>
      </dsp:txBody>
      <dsp:txXfrm>
        <a:off x="1570121" y="713806"/>
        <a:ext cx="902980" cy="617828"/>
      </dsp:txXfrm>
    </dsp:sp>
    <dsp:sp modelId="{197C9CA2-4DFE-4055-A318-55FE063BEC06}">
      <dsp:nvSpPr>
        <dsp:cNvPr id="0" name=""/>
        <dsp:cNvSpPr/>
      </dsp:nvSpPr>
      <dsp:spPr>
        <a:xfrm>
          <a:off x="206893" y="317627"/>
          <a:ext cx="2661415" cy="2661415"/>
        </a:xfrm>
        <a:prstGeom prst="pie">
          <a:avLst>
            <a:gd name="adj1" fmla="val 20520000"/>
            <a:gd name="adj2" fmla="val 32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Software</a:t>
          </a:r>
        </a:p>
      </dsp:txBody>
      <dsp:txXfrm>
        <a:off x="1946318" y="1521601"/>
        <a:ext cx="792087" cy="668522"/>
      </dsp:txXfrm>
    </dsp:sp>
    <dsp:sp modelId="{49CBC6B3-14F9-4742-9794-C5BDB6CCB545}">
      <dsp:nvSpPr>
        <dsp:cNvPr id="0" name=""/>
        <dsp:cNvSpPr/>
      </dsp:nvSpPr>
      <dsp:spPr>
        <a:xfrm>
          <a:off x="206893" y="317627"/>
          <a:ext cx="2661415" cy="2661415"/>
        </a:xfrm>
        <a:prstGeom prst="pie">
          <a:avLst>
            <a:gd name="adj1" fmla="val 3240000"/>
            <a:gd name="adj2" fmla="val 756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Gerenciamento de dados</a:t>
          </a:r>
        </a:p>
      </dsp:txBody>
      <dsp:txXfrm>
        <a:off x="1062348" y="2313689"/>
        <a:ext cx="950505" cy="570303"/>
      </dsp:txXfrm>
    </dsp:sp>
    <dsp:sp modelId="{81575218-453E-4C2A-BC07-F91B6063E9A1}">
      <dsp:nvSpPr>
        <dsp:cNvPr id="0" name=""/>
        <dsp:cNvSpPr/>
      </dsp:nvSpPr>
      <dsp:spPr>
        <a:xfrm>
          <a:off x="206893" y="317627"/>
          <a:ext cx="2661415" cy="2661415"/>
        </a:xfrm>
        <a:prstGeom prst="pie">
          <a:avLst>
            <a:gd name="adj1" fmla="val 7560000"/>
            <a:gd name="adj2" fmla="val 1188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Tele-</a:t>
          </a:r>
          <a:br>
            <a:rPr lang="pt-BR" sz="1000" kern="1200" dirty="0"/>
          </a:br>
          <a:r>
            <a:rPr lang="pt-BR" sz="1000" kern="1200" dirty="0"/>
            <a:t>comunicação</a:t>
          </a:r>
        </a:p>
      </dsp:txBody>
      <dsp:txXfrm>
        <a:off x="333627" y="1521601"/>
        <a:ext cx="792087" cy="668522"/>
      </dsp:txXfrm>
    </dsp:sp>
    <dsp:sp modelId="{0D28B089-19D2-4EF1-85B1-EEB9C0FDD811}">
      <dsp:nvSpPr>
        <dsp:cNvPr id="0" name=""/>
        <dsp:cNvSpPr/>
      </dsp:nvSpPr>
      <dsp:spPr>
        <a:xfrm>
          <a:off x="206893" y="317627"/>
          <a:ext cx="2661415" cy="2661415"/>
        </a:xfrm>
        <a:prstGeom prst="pie">
          <a:avLst>
            <a:gd name="adj1" fmla="val 1188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Serviços</a:t>
          </a:r>
          <a:endParaRPr lang="pt-BR" sz="900" kern="1200" dirty="0"/>
        </a:p>
      </dsp:txBody>
      <dsp:txXfrm>
        <a:off x="595016" y="723176"/>
        <a:ext cx="902980" cy="617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DA5DB-4648-41CD-9596-BFFD863F94AC}">
      <dsp:nvSpPr>
        <dsp:cNvPr id="0" name=""/>
        <dsp:cNvSpPr/>
      </dsp:nvSpPr>
      <dsp:spPr>
        <a:xfrm>
          <a:off x="177761" y="273063"/>
          <a:ext cx="2298495" cy="2298495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Abadi" panose="020B0604020104020204" pitchFamily="34" charset="0"/>
            </a:rPr>
            <a:t>Software</a:t>
          </a:r>
        </a:p>
      </dsp:txBody>
      <dsp:txXfrm>
        <a:off x="1356013" y="616469"/>
        <a:ext cx="779846" cy="533579"/>
      </dsp:txXfrm>
    </dsp:sp>
    <dsp:sp modelId="{197C9CA2-4DFE-4055-A318-55FE063BEC06}">
      <dsp:nvSpPr>
        <dsp:cNvPr id="0" name=""/>
        <dsp:cNvSpPr/>
      </dsp:nvSpPr>
      <dsp:spPr>
        <a:xfrm>
          <a:off x="178680" y="274314"/>
          <a:ext cx="2298495" cy="2298495"/>
        </a:xfrm>
        <a:prstGeom prst="pie">
          <a:avLst>
            <a:gd name="adj1" fmla="val 20520000"/>
            <a:gd name="adj2" fmla="val 32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 err="1">
              <a:latin typeface="Abadi" panose="020B0604020104020204" pitchFamily="34" charset="0"/>
            </a:rPr>
            <a:t>Gerencia-mento</a:t>
          </a:r>
          <a:r>
            <a:rPr lang="pt-BR" sz="1100" kern="1200" dirty="0">
              <a:latin typeface="Abadi" panose="020B0604020104020204" pitchFamily="34" charset="0"/>
            </a:rPr>
            <a:t> de dados</a:t>
          </a:r>
          <a:endParaRPr lang="pt-BR" sz="1000" kern="1200" dirty="0">
            <a:latin typeface="Abadi" panose="020B0604020104020204" pitchFamily="34" charset="0"/>
          </a:endParaRPr>
        </a:p>
      </dsp:txBody>
      <dsp:txXfrm>
        <a:off x="1680911" y="1314109"/>
        <a:ext cx="684076" cy="577360"/>
      </dsp:txXfrm>
    </dsp:sp>
    <dsp:sp modelId="{49CBC6B3-14F9-4742-9794-C5BDB6CCB545}">
      <dsp:nvSpPr>
        <dsp:cNvPr id="0" name=""/>
        <dsp:cNvSpPr/>
      </dsp:nvSpPr>
      <dsp:spPr>
        <a:xfrm>
          <a:off x="178680" y="274314"/>
          <a:ext cx="2298495" cy="2298495"/>
        </a:xfrm>
        <a:prstGeom prst="pie">
          <a:avLst>
            <a:gd name="adj1" fmla="val 3240000"/>
            <a:gd name="adj2" fmla="val 756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 err="1">
              <a:latin typeface="Abadi" panose="020B0604020104020204" pitchFamily="34" charset="0"/>
            </a:rPr>
            <a:t>Tele-comunicação</a:t>
          </a:r>
          <a:endParaRPr lang="pt-BR" sz="1100" kern="1200" dirty="0">
            <a:latin typeface="Abadi" panose="020B0604020104020204" pitchFamily="34" charset="0"/>
          </a:endParaRPr>
        </a:p>
      </dsp:txBody>
      <dsp:txXfrm>
        <a:off x="917482" y="1998185"/>
        <a:ext cx="820891" cy="492534"/>
      </dsp:txXfrm>
    </dsp:sp>
    <dsp:sp modelId="{81575218-453E-4C2A-BC07-F91B6063E9A1}">
      <dsp:nvSpPr>
        <dsp:cNvPr id="0" name=""/>
        <dsp:cNvSpPr/>
      </dsp:nvSpPr>
      <dsp:spPr>
        <a:xfrm>
          <a:off x="178680" y="274314"/>
          <a:ext cx="2298495" cy="2298495"/>
        </a:xfrm>
        <a:prstGeom prst="pie">
          <a:avLst>
            <a:gd name="adj1" fmla="val 7560000"/>
            <a:gd name="adj2" fmla="val 1188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Abadi" panose="020B0604020104020204" pitchFamily="34" charset="0"/>
            </a:rPr>
            <a:t>Serviços</a:t>
          </a:r>
        </a:p>
      </dsp:txBody>
      <dsp:txXfrm>
        <a:off x="288132" y="1314109"/>
        <a:ext cx="684076" cy="577360"/>
      </dsp:txXfrm>
    </dsp:sp>
    <dsp:sp modelId="{0D28B089-19D2-4EF1-85B1-EEB9C0FDD811}">
      <dsp:nvSpPr>
        <dsp:cNvPr id="0" name=""/>
        <dsp:cNvSpPr/>
      </dsp:nvSpPr>
      <dsp:spPr>
        <a:xfrm>
          <a:off x="178680" y="274314"/>
          <a:ext cx="2298495" cy="2298495"/>
        </a:xfrm>
        <a:prstGeom prst="pie">
          <a:avLst>
            <a:gd name="adj1" fmla="val 1188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Abadi" panose="020B0604020104020204" pitchFamily="34" charset="0"/>
            </a:rPr>
            <a:t>Hardware</a:t>
          </a:r>
          <a:endParaRPr lang="pt-BR" sz="1100" kern="1200" dirty="0">
            <a:latin typeface="Abadi" panose="020B0604020104020204" pitchFamily="34" charset="0"/>
          </a:endParaRPr>
        </a:p>
      </dsp:txBody>
      <dsp:txXfrm>
        <a:off x="513877" y="624561"/>
        <a:ext cx="779846" cy="533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AE727-28A2-4226-9959-E0FDBE607E36}" type="datetimeFigureOut">
              <a:rPr lang="pt-BR" smtClean="0"/>
              <a:t>18/02/2023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F1589-D2B3-48A2-86D0-4A58E80977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460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F1589-D2B3-48A2-86D0-4A58E80977D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4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F1589-D2B3-48A2-86D0-4A58E80977D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43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Exemplo: Bradesco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F1589-D2B3-48A2-86D0-4A58E80977D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19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CCD</a:t>
            </a:r>
          </a:p>
          <a:p>
            <a:r>
              <a:rPr lang="pt-BR" dirty="0"/>
              <a:t>Leitor de infravermelho emite luz que é refletida de volta para o leitor, que traduz em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F1589-D2B3-48A2-86D0-4A58E80977D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197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Face</a:t>
            </a:r>
          </a:p>
          <a:p>
            <a:r>
              <a:rPr lang="pt-BR" dirty="0"/>
              <a:t>Placa de veículo</a:t>
            </a:r>
          </a:p>
          <a:p>
            <a:r>
              <a:rPr lang="pt-BR" dirty="0"/>
              <a:t>----</a:t>
            </a:r>
          </a:p>
          <a:p>
            <a:r>
              <a:rPr lang="pt-BR" dirty="0"/>
              <a:t>Ver vídeo do </a:t>
            </a:r>
            <a:r>
              <a:rPr lang="pt-BR" dirty="0" err="1"/>
              <a:t>kinect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F1589-D2B3-48A2-86D0-4A58E80977D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490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F1589-D2B3-48A2-86D0-4A58E80977D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081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Ribbon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F1589-D2B3-48A2-86D0-4A58E80977D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512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Imersão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F1589-D2B3-48A2-86D0-4A58E80977D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625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F1589-D2B3-48A2-86D0-4A58E80977D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63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5400" b="1">
                <a:latin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F1DA2D-970D-47D9-B813-0D9BB7DEF20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20966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19AF9E-C711-42E0-A978-7C5AA04B720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7934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2400" y="272017"/>
            <a:ext cx="514400" cy="476250"/>
          </a:xfrm>
        </p:spPr>
        <p:txBody>
          <a:bodyPr/>
          <a:lstStyle>
            <a:lvl1pPr>
              <a:defRPr sz="1100"/>
            </a:lvl1pPr>
          </a:lstStyle>
          <a:p>
            <a:fld id="{2FC0258F-920C-4BBB-A436-26D777A28FE5}" type="slidenum">
              <a:rPr lang="pt-BR" altLang="pt-BR" smtClean="0"/>
              <a:pPr/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51133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5F5401-576D-4FAF-9956-F6A26EBDC71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7691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25144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25144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2400" y="274638"/>
            <a:ext cx="514400" cy="476250"/>
          </a:xfrm>
        </p:spPr>
        <p:txBody>
          <a:bodyPr/>
          <a:lstStyle>
            <a:lvl1pPr>
              <a:defRPr sz="1100"/>
            </a:lvl1pPr>
          </a:lstStyle>
          <a:p>
            <a:fld id="{FF3F8165-100D-4630-AD86-EBBAC579697B}" type="slidenum">
              <a:rPr lang="pt-BR" altLang="pt-BR" smtClean="0"/>
              <a:pPr/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307992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172400" y="274638"/>
            <a:ext cx="514400" cy="346050"/>
          </a:xfrm>
        </p:spPr>
        <p:txBody>
          <a:bodyPr/>
          <a:lstStyle>
            <a:lvl1pPr>
              <a:defRPr sz="1100"/>
            </a:lvl1pPr>
          </a:lstStyle>
          <a:p>
            <a:fld id="{25FCCFC2-EC7F-4330-91B4-64DBB2379A1D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1811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180867" y="277582"/>
            <a:ext cx="477416" cy="476250"/>
          </a:xfrm>
        </p:spPr>
        <p:txBody>
          <a:bodyPr/>
          <a:lstStyle>
            <a:lvl1pPr>
              <a:defRPr sz="1100"/>
            </a:lvl1pPr>
          </a:lstStyle>
          <a:p>
            <a:fld id="{84B8B6E2-077D-468B-B93A-180043FAF7DA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0884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370C3-F771-4FAE-B40D-4DB1515636E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1574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B17115-3B58-43D7-9278-C9A79948AF8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0997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C2688B-3E90-4CAF-AB45-A320C861F4C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2606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 alt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 alt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4218ED7-465D-42EB-9AE9-116FD09495AA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hyperlink" Target="https://www.youtube.com/watch?v=Mr71jrkzWq8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jpg"/><Relationship Id="rId10" Type="http://schemas.microsoft.com/office/2007/relationships/hdphoto" Target="../media/hdphoto1.wdp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www.youtube.com/watch?v=A784OdX8xzI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aPUHraVh-a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2C6DC-D5A1-4F87-92D2-5DDD592A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sz="4000" dirty="0"/>
              <a:t>Infraestrutura de apoio aos SI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984235-2D72-4159-A5CB-8473BE4E0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506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7B4E2-A74C-4862-9A1B-3BA8492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4705AD-4B2D-417D-901D-B4E89F233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808" y="1600200"/>
            <a:ext cx="5842992" cy="4997152"/>
          </a:xfrm>
        </p:spPr>
        <p:txBody>
          <a:bodyPr/>
          <a:lstStyle/>
          <a:p>
            <a:r>
              <a:rPr lang="pt-BR" dirty="0"/>
              <a:t>O microfone pode ser usado com programas de reconhecimento de voz: </a:t>
            </a:r>
          </a:p>
          <a:p>
            <a:pPr lvl="1"/>
            <a:r>
              <a:rPr lang="pt-BR" dirty="0"/>
              <a:t>Programa que interpreta a fala humana </a:t>
            </a:r>
          </a:p>
          <a:p>
            <a:pPr lvl="1"/>
            <a:r>
              <a:rPr lang="pt-BR" dirty="0"/>
              <a:t>Alguns sistemas exigem um “treinamento do sistema”</a:t>
            </a:r>
          </a:p>
          <a:p>
            <a:pPr lvl="1"/>
            <a:r>
              <a:rPr lang="pt-BR" dirty="0"/>
              <a:t>Outros se limitam a reconhecer um pequeno vocabulário de palavras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22D445A-B5F8-4106-88BA-A57F48E448C8}"/>
              </a:ext>
            </a:extLst>
          </p:cNvPr>
          <p:cNvGrpSpPr/>
          <p:nvPr/>
        </p:nvGrpSpPr>
        <p:grpSpPr>
          <a:xfrm>
            <a:off x="461423" y="3198845"/>
            <a:ext cx="1656184" cy="1799861"/>
            <a:chOff x="452866" y="4149080"/>
            <a:chExt cx="1656184" cy="179986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7DA4C54-2B99-49A1-A379-08062C0F0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66" y="4149080"/>
              <a:ext cx="1656184" cy="1430529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98B5251-AEF8-4F87-8939-7AF76B5CA6EF}"/>
                </a:ext>
              </a:extLst>
            </p:cNvPr>
            <p:cNvSpPr txBox="1"/>
            <p:nvPr/>
          </p:nvSpPr>
          <p:spPr>
            <a:xfrm>
              <a:off x="755576" y="557960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alibri" panose="020F0502020204030204" pitchFamily="34" charset="0"/>
                  <a:cs typeface="Calibri" panose="020F0502020204030204" pitchFamily="34" charset="0"/>
                </a:rPr>
                <a:t>Microfone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7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09FD8-8CE6-4665-8FA2-4D448D8B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8767437-0F60-43E6-A331-AE25EE93D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68557"/>
            <a:ext cx="2499646" cy="1872097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3BC034-E597-43C7-89CB-E0C27CF70437}"/>
              </a:ext>
            </a:extLst>
          </p:cNvPr>
          <p:cNvSpPr txBox="1"/>
          <p:nvPr/>
        </p:nvSpPr>
        <p:spPr>
          <a:xfrm>
            <a:off x="1508523" y="3424749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Scanner ótico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CB3012-186A-4A40-ABBE-BA92E8FFD591}"/>
              </a:ext>
            </a:extLst>
          </p:cNvPr>
          <p:cNvSpPr txBox="1"/>
          <p:nvPr/>
        </p:nvSpPr>
        <p:spPr>
          <a:xfrm>
            <a:off x="4355976" y="2109735"/>
            <a:ext cx="342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Usado para digitalizar documentos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7BCAB7-7425-4B4A-A4FC-0F0202D9834A}"/>
              </a:ext>
            </a:extLst>
          </p:cNvPr>
          <p:cNvSpPr txBox="1"/>
          <p:nvPr/>
        </p:nvSpPr>
        <p:spPr>
          <a:xfrm>
            <a:off x="4353929" y="4389669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 Brasil utiliza o sistema de código de barras EAN (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European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Numbering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B3A775E-2FA6-450F-B751-E76D0C2005BD}"/>
              </a:ext>
            </a:extLst>
          </p:cNvPr>
          <p:cNvGrpSpPr/>
          <p:nvPr/>
        </p:nvGrpSpPr>
        <p:grpSpPr>
          <a:xfrm>
            <a:off x="597864" y="3949032"/>
            <a:ext cx="3433568" cy="2614038"/>
            <a:chOff x="597864" y="3949032"/>
            <a:chExt cx="3433568" cy="2614038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767BC43-E3F3-4CAE-BCEC-4EB75C5B13E4}"/>
                </a:ext>
              </a:extLst>
            </p:cNvPr>
            <p:cNvGrpSpPr/>
            <p:nvPr/>
          </p:nvGrpSpPr>
          <p:grpSpPr>
            <a:xfrm>
              <a:off x="597864" y="3949032"/>
              <a:ext cx="3433568" cy="2244706"/>
              <a:chOff x="597864" y="3949032"/>
              <a:chExt cx="3433568" cy="2244706"/>
            </a:xfrm>
          </p:grpSpPr>
          <p:pic>
            <p:nvPicPr>
              <p:cNvPr id="9" name="Imagem 8" descr="Uma imagem contendo secador, utensílio&#10;&#10;Descrição gerada com alta confiança">
                <a:extLst>
                  <a:ext uri="{FF2B5EF4-FFF2-40B4-BE49-F238E27FC236}">
                    <a16:creationId xmlns:a16="http://schemas.microsoft.com/office/drawing/2014/main" id="{88C741B7-187E-4D0F-8D6E-E854475C0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864" y="3949032"/>
                <a:ext cx="2173936" cy="2173936"/>
              </a:xfrm>
              <a:prstGeom prst="rect">
                <a:avLst/>
              </a:prstGeom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3433717B-EEE8-41AF-8FCC-E2F1C44D0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8" y="5036000"/>
                <a:ext cx="1907704" cy="1157738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F216E8E-65EC-4D8C-B924-C5FF9A425975}"/>
                </a:ext>
              </a:extLst>
            </p:cNvPr>
            <p:cNvSpPr txBox="1"/>
            <p:nvPr/>
          </p:nvSpPr>
          <p:spPr>
            <a:xfrm>
              <a:off x="925961" y="6193738"/>
              <a:ext cx="2623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alibri" panose="020F0502020204030204" pitchFamily="34" charset="0"/>
                  <a:cs typeface="Calibri" panose="020F0502020204030204" pitchFamily="34" charset="0"/>
                </a:rPr>
                <a:t>Leitor de código de barras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09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5C413-B6B2-4232-982D-68ABC0C3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26B3AD8-781E-48DC-9738-22B46C229DAB}"/>
              </a:ext>
            </a:extLst>
          </p:cNvPr>
          <p:cNvGrpSpPr/>
          <p:nvPr/>
        </p:nvGrpSpPr>
        <p:grpSpPr>
          <a:xfrm>
            <a:off x="558796" y="3933056"/>
            <a:ext cx="2789068" cy="2195859"/>
            <a:chOff x="558796" y="3933056"/>
            <a:chExt cx="2789068" cy="2195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0F72E2A5-1FDC-418C-981A-8EA5D7A4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796" y="3933056"/>
              <a:ext cx="2789068" cy="1800941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D534E20-7704-4332-AA85-DB25322A2F5C}"/>
                </a:ext>
              </a:extLst>
            </p:cNvPr>
            <p:cNvSpPr txBox="1"/>
            <p:nvPr/>
          </p:nvSpPr>
          <p:spPr>
            <a:xfrm>
              <a:off x="827584" y="5759583"/>
              <a:ext cx="200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alibri" panose="020F0502020204030204" pitchFamily="34" charset="0"/>
                  <a:cs typeface="Calibri" panose="020F0502020204030204" pitchFamily="34" charset="0"/>
                </a:rPr>
                <a:t>Mesa digitalizadora</a:t>
              </a:r>
            </a:p>
          </p:txBody>
        </p:sp>
      </p:grpSp>
      <p:pic>
        <p:nvPicPr>
          <p:cNvPr id="5" name="Espaço Reservado para Conteúdo 4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id="{3F96D617-744D-4E6B-962C-DDA9989B0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0" y="1484784"/>
            <a:ext cx="1944216" cy="1944216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B92B80-B8F4-42FC-83AE-DEFB97037427}"/>
              </a:ext>
            </a:extLst>
          </p:cNvPr>
          <p:cNvSpPr txBox="1"/>
          <p:nvPr/>
        </p:nvSpPr>
        <p:spPr>
          <a:xfrm>
            <a:off x="940628" y="3269920"/>
            <a:ext cx="184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Leitura de digitais</a:t>
            </a:r>
          </a:p>
        </p:txBody>
      </p:sp>
    </p:spTree>
    <p:extLst>
      <p:ext uri="{BB962C8B-B14F-4D97-AF65-F5344CB8AC3E}">
        <p14:creationId xmlns:p14="http://schemas.microsoft.com/office/powerpoint/2010/main" val="168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6F3A3-C44E-46F3-8D44-B7150CEC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</a:t>
            </a:r>
          </a:p>
        </p:txBody>
      </p:sp>
      <p:pic>
        <p:nvPicPr>
          <p:cNvPr id="5" name="Espaço Reservado para Conteúdo 4" descr="Uma imagem contendo pente&#10;&#10;Descrição gerada com alta confiança">
            <a:extLst>
              <a:ext uri="{FF2B5EF4-FFF2-40B4-BE49-F238E27FC236}">
                <a16:creationId xmlns:a16="http://schemas.microsoft.com/office/drawing/2014/main" id="{F26A1261-031B-4C34-BDF8-7DE32AF96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2592288" cy="2145532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64CDB7E-0403-4B40-9451-30A1922271A0}"/>
              </a:ext>
            </a:extLst>
          </p:cNvPr>
          <p:cNvSpPr txBox="1"/>
          <p:nvPr/>
        </p:nvSpPr>
        <p:spPr>
          <a:xfrm>
            <a:off x="1331640" y="324433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RFID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37AD061-A850-40BB-A453-E200D5797ECD}"/>
              </a:ext>
            </a:extLst>
          </p:cNvPr>
          <p:cNvSpPr txBox="1"/>
          <p:nvPr/>
        </p:nvSpPr>
        <p:spPr>
          <a:xfrm>
            <a:off x="3131840" y="1772816"/>
            <a:ext cx="403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104020204" pitchFamily="34" charset="0"/>
              </a:rPr>
              <a:t>Veículos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104020204" pitchFamily="34" charset="0"/>
              </a:rPr>
              <a:t>Sem parar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104020204" pitchFamily="34" charset="0"/>
              </a:rPr>
              <a:t>Indústria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104020204" pitchFamily="34" charset="0"/>
              </a:rPr>
              <a:t>Manter controle do estoque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104020204" pitchFamily="34" charset="0"/>
              </a:rPr>
              <a:t>Comércio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104020204" pitchFamily="34" charset="0"/>
              </a:rPr>
              <a:t>Self-</a:t>
            </a:r>
            <a:r>
              <a:rPr lang="pt-BR" dirty="0" err="1">
                <a:latin typeface="Abadi" panose="020B0604020104020204" pitchFamily="34" charset="0"/>
              </a:rPr>
              <a:t>service</a:t>
            </a:r>
            <a:endParaRPr lang="pt-BR" dirty="0">
              <a:latin typeface="Abadi" panose="020B0604020104020204" pitchFamily="34" charset="0"/>
            </a:endParaRPr>
          </a:p>
        </p:txBody>
      </p:sp>
      <p:pic>
        <p:nvPicPr>
          <p:cNvPr id="9" name="Imagem 8" descr="Uma imagem contendo texto, cartão de negócios&#10;&#10;Descrição gerada com alta confiança">
            <a:extLst>
              <a:ext uri="{FF2B5EF4-FFF2-40B4-BE49-F238E27FC236}">
                <a16:creationId xmlns:a16="http://schemas.microsoft.com/office/drawing/2014/main" id="{9D43F5DB-477B-48A0-A65F-0F325C0297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22120"/>
            <a:ext cx="3227849" cy="138336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62A936A-7F3A-49EC-9D11-14C9DA67B6C0}"/>
              </a:ext>
            </a:extLst>
          </p:cNvPr>
          <p:cNvSpPr txBox="1"/>
          <p:nvPr/>
        </p:nvSpPr>
        <p:spPr>
          <a:xfrm>
            <a:off x="755576" y="5589240"/>
            <a:ext cx="2421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Telas sensíveis ao toque</a:t>
            </a:r>
          </a:p>
        </p:txBody>
      </p:sp>
    </p:spTree>
    <p:extLst>
      <p:ext uri="{BB962C8B-B14F-4D97-AF65-F5344CB8AC3E}">
        <p14:creationId xmlns:p14="http://schemas.microsoft.com/office/powerpoint/2010/main" val="39134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6421A-7DBC-458C-BB24-BBAC27A3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</a:t>
            </a:r>
          </a:p>
        </p:txBody>
      </p:sp>
      <p:pic>
        <p:nvPicPr>
          <p:cNvPr id="5" name="Espaço Reservado para Conteúdo 4" descr="Uma imagem contendo equipamentos eletrônicos, câmera, sentado&#10;&#10;Descrição gerada com muito alta confiança">
            <a:extLst>
              <a:ext uri="{FF2B5EF4-FFF2-40B4-BE49-F238E27FC236}">
                <a16:creationId xmlns:a16="http://schemas.microsoft.com/office/drawing/2014/main" id="{4DF5BD22-164E-4100-A619-95124C39A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484784"/>
            <a:ext cx="1908692" cy="201622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DF1216-3834-4E32-B359-AFBCBC45D1EC}"/>
              </a:ext>
            </a:extLst>
          </p:cNvPr>
          <p:cNvSpPr txBox="1"/>
          <p:nvPr/>
        </p:nvSpPr>
        <p:spPr>
          <a:xfrm>
            <a:off x="2699792" y="1556792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Aplicações: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Reconhecimento de imagens </a:t>
            </a:r>
          </a:p>
        </p:txBody>
      </p:sp>
      <p:pic>
        <p:nvPicPr>
          <p:cNvPr id="8" name="Imagem 7" descr="Uma imagem contendo telefone celular, telefone, dispositivo&#10;&#10;Descrição gerada com muito alta confiança">
            <a:hlinkClick r:id="rId4"/>
            <a:extLst>
              <a:ext uri="{FF2B5EF4-FFF2-40B4-BE49-F238E27FC236}">
                <a16:creationId xmlns:a16="http://schemas.microsoft.com/office/drawing/2014/main" id="{73DD6456-439F-4D59-AB4E-82AA51846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563698"/>
            <a:ext cx="2545457" cy="254545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9D7BE84-739A-4EE0-AB53-4299A6F6CF3C}"/>
              </a:ext>
            </a:extLst>
          </p:cNvPr>
          <p:cNvSpPr txBox="1"/>
          <p:nvPr/>
        </p:nvSpPr>
        <p:spPr>
          <a:xfrm>
            <a:off x="2868985" y="434918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 – </a:t>
            </a:r>
            <a:r>
              <a:rPr lang="pt-BR" i="1" dirty="0"/>
              <a:t>point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sale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66004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C1F2A-6860-4481-A063-C59E4217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saída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719AAF-0BEC-4772-949D-8889F1D27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921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F8E7AD5-3231-4AF2-8F67-6BF6F9DD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saída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986365-3D8C-4E90-B208-4B543697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dispositivo de saída é um hardware utilizado para fornecer informação </a:t>
            </a:r>
          </a:p>
          <a:p>
            <a:endParaRPr lang="pt-BR" dirty="0"/>
          </a:p>
          <a:p>
            <a:r>
              <a:rPr lang="pt-BR" dirty="0"/>
              <a:t>A saída de um sistema pode ser a entrada de outro sistema</a:t>
            </a:r>
          </a:p>
        </p:txBody>
      </p:sp>
    </p:spTree>
    <p:extLst>
      <p:ext uri="{BB962C8B-B14F-4D97-AF65-F5344CB8AC3E}">
        <p14:creationId xmlns:p14="http://schemas.microsoft.com/office/powerpoint/2010/main" val="4154081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64DF8944-5DBC-4528-B22E-D30E03A2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4" y="4616797"/>
            <a:ext cx="2381708" cy="17826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32E3FC-C99C-4B92-9FF0-5E20A5E2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dirty="0"/>
              <a:t>Dispositivos de saída</a:t>
            </a:r>
          </a:p>
        </p:txBody>
      </p:sp>
      <p:pic>
        <p:nvPicPr>
          <p:cNvPr id="5" name="Espaço Reservado para Conteúdo 4" descr="Uma imagem contendo equipamentos eletrônicos, monitor, mostrador, carteira&#10;&#10;Descrição gerada com muito alta confiança">
            <a:extLst>
              <a:ext uri="{FF2B5EF4-FFF2-40B4-BE49-F238E27FC236}">
                <a16:creationId xmlns:a16="http://schemas.microsoft.com/office/drawing/2014/main" id="{06FC5E29-05D8-4A53-A518-D6CF0EA11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8" y="1447202"/>
            <a:ext cx="2188840" cy="218884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CE0D4-EFD9-44B9-B8E1-FB5772D79C62}"/>
              </a:ext>
            </a:extLst>
          </p:cNvPr>
          <p:cNvSpPr txBox="1"/>
          <p:nvPr/>
        </p:nvSpPr>
        <p:spPr>
          <a:xfrm>
            <a:off x="754744" y="3497852"/>
            <a:ext cx="126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Monitores</a:t>
            </a:r>
          </a:p>
        </p:txBody>
      </p:sp>
      <p:pic>
        <p:nvPicPr>
          <p:cNvPr id="9" name="Imagem 8" descr="Uma imagem contendo equipamentos eletrônicos, mostrador, monitor&#10;&#10;Descrição gerada com muito alta confiança">
            <a:extLst>
              <a:ext uri="{FF2B5EF4-FFF2-40B4-BE49-F238E27FC236}">
                <a16:creationId xmlns:a16="http://schemas.microsoft.com/office/drawing/2014/main" id="{52AC56C7-F5F9-4737-ABE0-A2A067AA21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13" y="1854116"/>
            <a:ext cx="1365611" cy="93610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1DC3CC2-77D0-4963-AC56-39913C382783}"/>
              </a:ext>
            </a:extLst>
          </p:cNvPr>
          <p:cNvSpPr txBox="1"/>
          <p:nvPr/>
        </p:nvSpPr>
        <p:spPr>
          <a:xfrm>
            <a:off x="2495236" y="1349867"/>
            <a:ext cx="1721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Características</a:t>
            </a:r>
            <a:endParaRPr lang="pt-B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4D3B602-D0C6-4794-AE43-7D3EB35948F4}"/>
              </a:ext>
            </a:extLst>
          </p:cNvPr>
          <p:cNvSpPr txBox="1"/>
          <p:nvPr/>
        </p:nvSpPr>
        <p:spPr>
          <a:xfrm>
            <a:off x="4302592" y="1952836"/>
            <a:ext cx="272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Tamanho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: medida diagonal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E393F30-1716-4A93-80AD-16735E5EF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448" y="2924512"/>
            <a:ext cx="1525137" cy="985862"/>
          </a:xfrm>
          <a:prstGeom prst="rect">
            <a:avLst/>
          </a:prstGeom>
        </p:spPr>
      </p:pic>
      <p:sp>
        <p:nvSpPr>
          <p:cNvPr id="13" name="Seta: Curva para a Direita 12">
            <a:extLst>
              <a:ext uri="{FF2B5EF4-FFF2-40B4-BE49-F238E27FC236}">
                <a16:creationId xmlns:a16="http://schemas.microsoft.com/office/drawing/2014/main" id="{439FFFD7-E3FC-4102-8233-AD3F8D03337B}"/>
              </a:ext>
            </a:extLst>
          </p:cNvPr>
          <p:cNvSpPr/>
          <p:nvPr/>
        </p:nvSpPr>
        <p:spPr>
          <a:xfrm>
            <a:off x="2574400" y="2200386"/>
            <a:ext cx="360040" cy="936104"/>
          </a:xfrm>
          <a:prstGeom prst="curved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0F8B87C-0C65-4B35-A9BD-C8CE8F3DD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695" y="2179636"/>
            <a:ext cx="194277" cy="12558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FB943DF-831F-4918-BE6F-BDAFAF0136BD}"/>
              </a:ext>
            </a:extLst>
          </p:cNvPr>
          <p:cNvSpPr txBox="1"/>
          <p:nvPr/>
        </p:nvSpPr>
        <p:spPr>
          <a:xfrm>
            <a:off x="4572000" y="2678779"/>
            <a:ext cx="4318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imagens s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ão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desenhadas numa matriz.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Cada ponto da matriz é chamado de pixel.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Quanto mais pixels por polegada quadrada (PPI), maior a resolução (definição) da imagem.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1252ABC-416D-446E-8EC7-60F5C701D628}"/>
              </a:ext>
            </a:extLst>
          </p:cNvPr>
          <p:cNvSpPr txBox="1"/>
          <p:nvPr/>
        </p:nvSpPr>
        <p:spPr>
          <a:xfrm>
            <a:off x="453483" y="4075463"/>
            <a:ext cx="403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Resolução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Full HD : 1920 x 1080 pixels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5047CB7-36F2-4F58-BE53-5286A5C19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633" y="3812059"/>
            <a:ext cx="1572243" cy="167968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962753-9179-4C22-B43C-7B90B903C9C1}"/>
              </a:ext>
            </a:extLst>
          </p:cNvPr>
          <p:cNvSpPr txBox="1"/>
          <p:nvPr/>
        </p:nvSpPr>
        <p:spPr>
          <a:xfrm>
            <a:off x="3230186" y="4930073"/>
            <a:ext cx="245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HD: 1280 x 720 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4K/UHD: 3840 x 2160</a:t>
            </a:r>
          </a:p>
        </p:txBody>
      </p:sp>
    </p:spTree>
    <p:extLst>
      <p:ext uri="{BB962C8B-B14F-4D97-AF65-F5344CB8AC3E}">
        <p14:creationId xmlns:p14="http://schemas.microsoft.com/office/powerpoint/2010/main" val="8554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5" grpId="0"/>
      <p:bldP spid="16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2E3FC-C99C-4B92-9FF0-5E20A5E2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dirty="0"/>
              <a:t>Dispositivos de saída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EFF81E-619A-42D5-853C-2E85AC10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347473"/>
            <a:ext cx="1853788" cy="129614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C6E0234-8F63-4A80-B1B9-24E864EA5531}"/>
              </a:ext>
            </a:extLst>
          </p:cNvPr>
          <p:cNvSpPr txBox="1"/>
          <p:nvPr/>
        </p:nvSpPr>
        <p:spPr>
          <a:xfrm>
            <a:off x="2540252" y="1366462"/>
            <a:ext cx="28472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Boa qualidade de impressão, inclusive coloridas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Velocidade de impressão intermediária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Bom peço do equipamento, mas alto custo do cartucho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pt-B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FE1C437-9885-4961-8D62-6C432C47CB2A}"/>
              </a:ext>
            </a:extLst>
          </p:cNvPr>
          <p:cNvSpPr txBox="1"/>
          <p:nvPr/>
        </p:nvSpPr>
        <p:spPr>
          <a:xfrm>
            <a:off x="2232581" y="3388449"/>
            <a:ext cx="26309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Ótima qualidade de impressão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Impressão resistente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Alta capacidade de impressão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Maior velocidade de impressão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Mais caras</a:t>
            </a:r>
          </a:p>
        </p:txBody>
      </p: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B1AA589C-420B-4CA7-9534-C2E8E1AAEE55}"/>
              </a:ext>
            </a:extLst>
          </p:cNvPr>
          <p:cNvGrpSpPr/>
          <p:nvPr/>
        </p:nvGrpSpPr>
        <p:grpSpPr>
          <a:xfrm>
            <a:off x="395536" y="1388741"/>
            <a:ext cx="2158217" cy="1651322"/>
            <a:chOff x="395536" y="1388741"/>
            <a:chExt cx="2158217" cy="1651322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64A56B5-0BA8-4461-BC21-7D15A87CF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1388741"/>
              <a:ext cx="1952625" cy="14859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02BE112-BF4E-4842-9647-4C9D399B190F}"/>
                </a:ext>
              </a:extLst>
            </p:cNvPr>
            <p:cNvSpPr txBox="1"/>
            <p:nvPr/>
          </p:nvSpPr>
          <p:spPr>
            <a:xfrm>
              <a:off x="795785" y="273228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Jato de tinta</a:t>
              </a: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BE329A4C-1A6D-4A5A-B929-8C277E8B6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8991" y="2425746"/>
              <a:ext cx="484762" cy="531606"/>
            </a:xfrm>
            <a:prstGeom prst="rect">
              <a:avLst/>
            </a:prstGeom>
          </p:spPr>
        </p:pic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D9976A84-8F3A-4821-BBA9-F1DFA58C0AE5}"/>
              </a:ext>
            </a:extLst>
          </p:cNvPr>
          <p:cNvGrpSpPr/>
          <p:nvPr/>
        </p:nvGrpSpPr>
        <p:grpSpPr>
          <a:xfrm>
            <a:off x="5475200" y="1302103"/>
            <a:ext cx="2968027" cy="1487159"/>
            <a:chOff x="4708454" y="1307966"/>
            <a:chExt cx="2968027" cy="1487159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6FAA1AF8-B005-41CE-B5A6-75BD14298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8454" y="1307966"/>
              <a:ext cx="2088232" cy="1389446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998AEBF4-648E-4AB0-BFF0-62D18C07575B}"/>
                </a:ext>
              </a:extLst>
            </p:cNvPr>
            <p:cNvSpPr txBox="1"/>
            <p:nvPr/>
          </p:nvSpPr>
          <p:spPr>
            <a:xfrm>
              <a:off x="4844333" y="2487348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Jato de tinta com tanque</a:t>
              </a:r>
            </a:p>
          </p:txBody>
        </p: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E5CF6057-40FC-47AC-82F7-3F570AA2C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4393" y="1640169"/>
              <a:ext cx="792088" cy="813001"/>
            </a:xfrm>
            <a:prstGeom prst="rect">
              <a:avLst/>
            </a:prstGeom>
          </p:spPr>
        </p:pic>
      </p:grpSp>
      <p:grpSp>
        <p:nvGrpSpPr>
          <p:cNvPr id="1028" name="Agrupar 1027">
            <a:extLst>
              <a:ext uri="{FF2B5EF4-FFF2-40B4-BE49-F238E27FC236}">
                <a16:creationId xmlns:a16="http://schemas.microsoft.com/office/drawing/2014/main" id="{68A2A489-E06A-443B-833C-F06284438EC8}"/>
              </a:ext>
            </a:extLst>
          </p:cNvPr>
          <p:cNvGrpSpPr/>
          <p:nvPr/>
        </p:nvGrpSpPr>
        <p:grpSpPr>
          <a:xfrm>
            <a:off x="194042" y="3124084"/>
            <a:ext cx="2504208" cy="1701687"/>
            <a:chOff x="194042" y="3124084"/>
            <a:chExt cx="2504208" cy="1701687"/>
          </a:xfrm>
        </p:grpSpPr>
        <p:pic>
          <p:nvPicPr>
            <p:cNvPr id="16" name="Imagem 15" descr="Uma imagem contendo equipamentos eletrônicos, impressora, mesa, interior&#10;&#10;Descrição gerada com muito alta confiança">
              <a:extLst>
                <a:ext uri="{FF2B5EF4-FFF2-40B4-BE49-F238E27FC236}">
                  <a16:creationId xmlns:a16="http://schemas.microsoft.com/office/drawing/2014/main" id="{3A74D716-93D6-4FDA-B66D-4B0D844BE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3124084"/>
              <a:ext cx="1553130" cy="1553130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01557F9-29DF-4EC8-BF7B-4A54AF2511CA}"/>
                </a:ext>
              </a:extLst>
            </p:cNvPr>
            <p:cNvSpPr txBox="1"/>
            <p:nvPr/>
          </p:nvSpPr>
          <p:spPr>
            <a:xfrm>
              <a:off x="682026" y="439660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Laser</a:t>
              </a:r>
            </a:p>
          </p:txBody>
        </p:sp>
        <p:pic>
          <p:nvPicPr>
            <p:cNvPr id="1025" name="Imagem 1024">
              <a:extLst>
                <a:ext uri="{FF2B5EF4-FFF2-40B4-BE49-F238E27FC236}">
                  <a16:creationId xmlns:a16="http://schemas.microsoft.com/office/drawing/2014/main" id="{F233AA75-2B30-4F5F-BEF8-D73DE688B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042" y="4100076"/>
              <a:ext cx="902606" cy="725695"/>
            </a:xfrm>
            <a:prstGeom prst="rect">
              <a:avLst/>
            </a:prstGeom>
          </p:spPr>
        </p:pic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39721EA-F111-4BBB-AEC6-E5D55FE45AB9}"/>
              </a:ext>
            </a:extLst>
          </p:cNvPr>
          <p:cNvSpPr txBox="1"/>
          <p:nvPr/>
        </p:nvSpPr>
        <p:spPr>
          <a:xfrm>
            <a:off x="6925044" y="3276831"/>
            <a:ext cx="2232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Baixa qualidade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Baixo custo de impressão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Baixa velocidade de impressão</a:t>
            </a:r>
          </a:p>
        </p:txBody>
      </p:sp>
      <p:pic>
        <p:nvPicPr>
          <p:cNvPr id="1029" name="Imagem 1028">
            <a:extLst>
              <a:ext uri="{FF2B5EF4-FFF2-40B4-BE49-F238E27FC236}">
                <a16:creationId xmlns:a16="http://schemas.microsoft.com/office/drawing/2014/main" id="{EE53DFF4-1C9A-43A8-A4A5-5571DD609D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375" y="4100099"/>
            <a:ext cx="1900503" cy="1068511"/>
          </a:xfrm>
          <a:prstGeom prst="rect">
            <a:avLst/>
          </a:prstGeom>
        </p:spPr>
      </p:pic>
      <p:pic>
        <p:nvPicPr>
          <p:cNvPr id="1030" name="Imagem 1029">
            <a:extLst>
              <a:ext uri="{FF2B5EF4-FFF2-40B4-BE49-F238E27FC236}">
                <a16:creationId xmlns:a16="http://schemas.microsoft.com/office/drawing/2014/main" id="{9CDD124B-A426-4740-B278-1D12CCF8B0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615" y="5068837"/>
            <a:ext cx="1052736" cy="1052736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07BB1E11-EE4C-4F50-BAC8-91B2C6B4AE20}"/>
              </a:ext>
            </a:extLst>
          </p:cNvPr>
          <p:cNvSpPr txBox="1"/>
          <p:nvPr/>
        </p:nvSpPr>
        <p:spPr>
          <a:xfrm>
            <a:off x="6024944" y="4548840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Matricial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A03297F-27E3-40BA-9B04-EB38FA74A969}"/>
              </a:ext>
            </a:extLst>
          </p:cNvPr>
          <p:cNvSpPr txBox="1"/>
          <p:nvPr/>
        </p:nvSpPr>
        <p:spPr>
          <a:xfrm>
            <a:off x="5516274" y="5526086"/>
            <a:ext cx="2728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Ótima qualidade de impressão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Baixa velocidade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Econômica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pt-B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0A5CDC01-E035-4035-8A81-16C424983C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5393" y="5147476"/>
            <a:ext cx="1083115" cy="1184714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43CF3F6D-1DFC-4903-A9F8-EC0698E4E7B1}"/>
              </a:ext>
            </a:extLst>
          </p:cNvPr>
          <p:cNvSpPr txBox="1"/>
          <p:nvPr/>
        </p:nvSpPr>
        <p:spPr>
          <a:xfrm>
            <a:off x="1625117" y="5108311"/>
            <a:ext cx="24032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Boa qualidade de impressão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Não precisa de tinta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Baixa velocidade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Econômica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pt-B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E73F2DA-4F3E-4B26-93AC-3F5A37315515}"/>
              </a:ext>
            </a:extLst>
          </p:cNvPr>
          <p:cNvSpPr txBox="1"/>
          <p:nvPr/>
        </p:nvSpPr>
        <p:spPr>
          <a:xfrm>
            <a:off x="69842" y="6065245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Térmica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CDD3ACC-63A8-4658-B4B8-EF1B35EA5ED0}"/>
              </a:ext>
            </a:extLst>
          </p:cNvPr>
          <p:cNvSpPr txBox="1"/>
          <p:nvPr/>
        </p:nvSpPr>
        <p:spPr>
          <a:xfrm>
            <a:off x="3908838" y="6277862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Transferência térmica</a:t>
            </a:r>
          </a:p>
        </p:txBody>
      </p:sp>
      <p:pic>
        <p:nvPicPr>
          <p:cNvPr id="1033" name="Imagem 1032">
            <a:extLst>
              <a:ext uri="{FF2B5EF4-FFF2-40B4-BE49-F238E27FC236}">
                <a16:creationId xmlns:a16="http://schemas.microsoft.com/office/drawing/2014/main" id="{B28C2B64-92B6-4ED3-AE78-E5452072566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06" y="6086587"/>
            <a:ext cx="523476" cy="52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4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7" grpId="0"/>
      <p:bldP spid="40" grpId="0"/>
      <p:bldP spid="42" grpId="0"/>
      <p:bldP spid="44" grpId="0"/>
      <p:bldP spid="45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quipamentos eletrônicos, preto, céu&#10;&#10;Descrição gerada com alta confiança">
            <a:extLst>
              <a:ext uri="{FF2B5EF4-FFF2-40B4-BE49-F238E27FC236}">
                <a16:creationId xmlns:a16="http://schemas.microsoft.com/office/drawing/2014/main" id="{1D717340-F38F-4C53-A279-6DC9CF51D4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09" y="3098332"/>
            <a:ext cx="1524000" cy="1524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579982-F22A-472D-B43E-4A0504D8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saída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D5D0A46-9A6C-4B0A-858E-D07EC977F6E8}"/>
              </a:ext>
            </a:extLst>
          </p:cNvPr>
          <p:cNvGrpSpPr/>
          <p:nvPr/>
        </p:nvGrpSpPr>
        <p:grpSpPr>
          <a:xfrm>
            <a:off x="468625" y="3354380"/>
            <a:ext cx="3028256" cy="1392947"/>
            <a:chOff x="611560" y="1630304"/>
            <a:chExt cx="3583860" cy="164757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A6FA6AE-CF86-49D4-8588-5226A57F4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1600" y="1630304"/>
              <a:ext cx="1767111" cy="1247134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BF15A18-D7E0-4246-BC67-CFE0DF04F876}"/>
                </a:ext>
              </a:extLst>
            </p:cNvPr>
            <p:cNvSpPr txBox="1"/>
            <p:nvPr/>
          </p:nvSpPr>
          <p:spPr>
            <a:xfrm>
              <a:off x="611560" y="2877437"/>
              <a:ext cx="3583860" cy="400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Óculos de realidade virtual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EFC0A45A-A032-470A-899E-E295DC577BF7}"/>
              </a:ext>
            </a:extLst>
          </p:cNvPr>
          <p:cNvSpPr txBox="1"/>
          <p:nvPr/>
        </p:nvSpPr>
        <p:spPr>
          <a:xfrm>
            <a:off x="4789105" y="3419912"/>
            <a:ext cx="329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Exige computador com alta capacidade de processamento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Caros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D0D8B04-C42D-4298-8FA3-E80DC65838C5}"/>
              </a:ext>
            </a:extLst>
          </p:cNvPr>
          <p:cNvGrpSpPr/>
          <p:nvPr/>
        </p:nvGrpSpPr>
        <p:grpSpPr>
          <a:xfrm>
            <a:off x="453057" y="4844211"/>
            <a:ext cx="2736304" cy="1885528"/>
            <a:chOff x="453057" y="4844211"/>
            <a:chExt cx="2736304" cy="1885528"/>
          </a:xfrm>
        </p:grpSpPr>
        <p:pic>
          <p:nvPicPr>
            <p:cNvPr id="9" name="Imagem 8" descr="Uma imagem contendo mesa, sentado, xícara, interior&#10;&#10;Descrição gerada com muito alta confiança">
              <a:hlinkClick r:id="rId5"/>
              <a:extLst>
                <a:ext uri="{FF2B5EF4-FFF2-40B4-BE49-F238E27FC236}">
                  <a16:creationId xmlns:a16="http://schemas.microsoft.com/office/drawing/2014/main" id="{C5182BFA-4654-44E0-864B-68A6A68B8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4844211"/>
              <a:ext cx="1887888" cy="1885528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329E430F-89F8-49AC-BAC5-05398F5F215C}"/>
                </a:ext>
              </a:extLst>
            </p:cNvPr>
            <p:cNvSpPr txBox="1"/>
            <p:nvPr/>
          </p:nvSpPr>
          <p:spPr>
            <a:xfrm>
              <a:off x="453057" y="6193758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Óculos de realidade aumentada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7B7CAF35-E1B6-4DB7-A186-C1000D582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52" y="1311922"/>
            <a:ext cx="1694912" cy="163083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9E4195-02CF-4F20-B747-C16AAAA532CA}"/>
              </a:ext>
            </a:extLst>
          </p:cNvPr>
          <p:cNvSpPr txBox="1"/>
          <p:nvPr/>
        </p:nvSpPr>
        <p:spPr>
          <a:xfrm>
            <a:off x="821201" y="7231205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Plotter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5E74B5-B795-4AB0-B499-CB7E57114949}"/>
              </a:ext>
            </a:extLst>
          </p:cNvPr>
          <p:cNvSpPr txBox="1"/>
          <p:nvPr/>
        </p:nvSpPr>
        <p:spPr>
          <a:xfrm>
            <a:off x="2660019" y="1604071"/>
            <a:ext cx="45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Podem ter até 5 m de largura de impressão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Impressão de painéis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3F14A23-84F8-4397-B7B8-8389CD417FB7}"/>
              </a:ext>
            </a:extLst>
          </p:cNvPr>
          <p:cNvSpPr txBox="1"/>
          <p:nvPr/>
        </p:nvSpPr>
        <p:spPr>
          <a:xfrm>
            <a:off x="1150552" y="29770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Plotter</a:t>
            </a:r>
          </a:p>
        </p:txBody>
      </p:sp>
    </p:spTree>
    <p:extLst>
      <p:ext uri="{BB962C8B-B14F-4D97-AF65-F5344CB8AC3E}">
        <p14:creationId xmlns:p14="http://schemas.microsoft.com/office/powerpoint/2010/main" val="175472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700D2-13F6-477B-8A60-661AC849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Infraestrutura de TI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E12D6A-2E15-49B7-A107-B09F3B53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infraestrutura de TI consiste nos componentes e serviços que fornecem a base para sustentar todos os sistemas de informação de uma organização.</a:t>
            </a:r>
          </a:p>
          <a:p>
            <a:r>
              <a:rPr lang="pt-BR" dirty="0"/>
              <a:t>Os componentes da infraestrutura de TI são:</a:t>
            </a:r>
          </a:p>
          <a:p>
            <a:pPr lvl="1"/>
            <a:endParaRPr lang="pt-BR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FEF8AB7E-59BD-4C8C-8ABA-6E43D8E18A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714114"/>
              </p:ext>
            </p:extLst>
          </p:nvPr>
        </p:nvGraphicFramePr>
        <p:xfrm>
          <a:off x="2987824" y="3284984"/>
          <a:ext cx="3168352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177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7780A-4746-433B-972E-91CB68E5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saída</a:t>
            </a:r>
          </a:p>
        </p:txBody>
      </p:sp>
      <p:pic>
        <p:nvPicPr>
          <p:cNvPr id="8" name="Imagem 7">
            <a:hlinkClick r:id="rId2"/>
            <a:extLst>
              <a:ext uri="{FF2B5EF4-FFF2-40B4-BE49-F238E27FC236}">
                <a16:creationId xmlns:a16="http://schemas.microsoft.com/office/drawing/2014/main" id="{23517177-F5E9-4CA4-BF1E-379A21680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7638"/>
            <a:ext cx="1330349" cy="16002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7CC7CF4-E9C9-436B-8CA7-467152D8E4E6}"/>
              </a:ext>
            </a:extLst>
          </p:cNvPr>
          <p:cNvSpPr txBox="1"/>
          <p:nvPr/>
        </p:nvSpPr>
        <p:spPr>
          <a:xfrm>
            <a:off x="2534444" y="1617573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Auxilia na prototipagem, permitindo validar o projeto, como proporção de peças, conforto, segurança e funcionamento.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705417-D02B-4146-B9F7-1A6640BDAF1E}"/>
              </a:ext>
            </a:extLst>
          </p:cNvPr>
          <p:cNvSpPr txBox="1"/>
          <p:nvPr/>
        </p:nvSpPr>
        <p:spPr>
          <a:xfrm>
            <a:off x="751962" y="3017838"/>
            <a:ext cx="1556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Impressora 3D</a:t>
            </a:r>
          </a:p>
        </p:txBody>
      </p:sp>
    </p:spTree>
    <p:extLst>
      <p:ext uri="{BB962C8B-B14F-4D97-AF65-F5344CB8AC3E}">
        <p14:creationId xmlns:p14="http://schemas.microsoft.com/office/powerpoint/2010/main" val="2664707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C1F2A-6860-4481-A063-C59E4217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</a:t>
            </a:r>
            <a:br>
              <a:rPr lang="pt-BR" dirty="0"/>
            </a:br>
            <a:r>
              <a:rPr lang="pt-BR" dirty="0"/>
              <a:t>(computadores)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719AAF-0BEC-4772-949D-8889F1D27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34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de Von Neumann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45431"/>
          </a:xfrm>
        </p:spPr>
        <p:txBody>
          <a:bodyPr/>
          <a:lstStyle/>
          <a:p>
            <a:r>
              <a:rPr lang="pt-BR" dirty="0"/>
              <a:t>Publicado em 1944 por John Von Neumann, descreve o funcionamento de um computador eletrônico.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686455" y="2636912"/>
            <a:ext cx="3741529" cy="3024335"/>
            <a:chOff x="683568" y="3140968"/>
            <a:chExt cx="3513109" cy="2729095"/>
          </a:xfrm>
          <a:solidFill>
            <a:srgbClr val="0070C0"/>
          </a:solidFill>
        </p:grpSpPr>
        <p:sp>
          <p:nvSpPr>
            <p:cNvPr id="4" name="Retângulo 3"/>
            <p:cNvSpPr/>
            <p:nvPr/>
          </p:nvSpPr>
          <p:spPr>
            <a:xfrm>
              <a:off x="2468485" y="4168353"/>
              <a:ext cx="1728192" cy="72008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latin typeface="Abadi" panose="020B0604020104020204" pitchFamily="34" charset="0"/>
                </a:rPr>
                <a:t>Unidade de Processamento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683568" y="4249997"/>
              <a:ext cx="1157300" cy="55679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latin typeface="Abadi" panose="020B0604020104020204" pitchFamily="34" charset="0"/>
                </a:rPr>
                <a:t>Memória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2771800" y="3140968"/>
              <a:ext cx="112156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latin typeface="Abadi" panose="020B0604020104020204" pitchFamily="34" charset="0"/>
                </a:rPr>
                <a:t>Entrada</a:t>
              </a:r>
            </a:p>
          </p:txBody>
        </p:sp>
        <p:sp>
          <p:nvSpPr>
            <p:cNvPr id="7" name="Retângulo 6"/>
            <p:cNvSpPr/>
            <p:nvPr/>
          </p:nvSpPr>
          <p:spPr>
            <a:xfrm>
              <a:off x="2771800" y="5367950"/>
              <a:ext cx="1121562" cy="502113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latin typeface="Abadi" panose="020B0604020104020204" pitchFamily="34" charset="0"/>
                </a:rPr>
                <a:t>Saída</a:t>
              </a:r>
            </a:p>
          </p:txBody>
        </p:sp>
        <p:sp>
          <p:nvSpPr>
            <p:cNvPr id="8" name="Seta para baixo 7"/>
            <p:cNvSpPr/>
            <p:nvPr/>
          </p:nvSpPr>
          <p:spPr>
            <a:xfrm>
              <a:off x="3203791" y="3768548"/>
              <a:ext cx="231307" cy="360040"/>
            </a:xfrm>
            <a:prstGeom prst="downArrow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b="1">
                <a:latin typeface="Abadi" panose="020B0604020104020204" pitchFamily="34" charset="0"/>
              </a:endParaRPr>
            </a:p>
          </p:txBody>
        </p:sp>
        <p:sp>
          <p:nvSpPr>
            <p:cNvPr id="9" name="Seta para baixo 8"/>
            <p:cNvSpPr/>
            <p:nvPr/>
          </p:nvSpPr>
          <p:spPr>
            <a:xfrm>
              <a:off x="3203790" y="4942387"/>
              <a:ext cx="231307" cy="360040"/>
            </a:xfrm>
            <a:prstGeom prst="downArrow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b="1">
                <a:latin typeface="Abadi" panose="020B0604020104020204" pitchFamily="34" charset="0"/>
              </a:endParaRPr>
            </a:p>
          </p:txBody>
        </p:sp>
        <p:sp>
          <p:nvSpPr>
            <p:cNvPr id="10" name="Seta para a direita 9"/>
            <p:cNvSpPr/>
            <p:nvPr/>
          </p:nvSpPr>
          <p:spPr>
            <a:xfrm>
              <a:off x="1915317" y="4274188"/>
              <a:ext cx="488773" cy="238043"/>
            </a:xfrm>
            <a:prstGeom prst="rightArrow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b="1">
                <a:latin typeface="Abadi" panose="020B0604020104020204" pitchFamily="34" charset="0"/>
              </a:endParaRPr>
            </a:p>
          </p:txBody>
        </p:sp>
        <p:sp>
          <p:nvSpPr>
            <p:cNvPr id="12" name="Seta para a direita 11"/>
            <p:cNvSpPr/>
            <p:nvPr/>
          </p:nvSpPr>
          <p:spPr>
            <a:xfrm rot="10800000">
              <a:off x="1913882" y="4575771"/>
              <a:ext cx="488773" cy="238043"/>
            </a:xfrm>
            <a:prstGeom prst="rightArrow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b="1">
                <a:latin typeface="Abadi" panose="020B0604020104020204" pitchFamily="34" charset="0"/>
              </a:endParaRP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ECA2A6-BCFC-4283-A611-7DAE5344648A}"/>
              </a:ext>
            </a:extLst>
          </p:cNvPr>
          <p:cNvSpPr txBox="1"/>
          <p:nvPr/>
        </p:nvSpPr>
        <p:spPr>
          <a:xfrm>
            <a:off x="4569114" y="2545631"/>
            <a:ext cx="3888431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Um programa de computador possui um conjunto de instruções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pt-B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Para um programa ser executado, o programa deve ser carregado na memória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pt-B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 Unidade de processamento busca uma instrução da memória e a executa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pt-BR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 instruções pode fazer uso dos dispositivos de entrada e saída</a:t>
            </a:r>
          </a:p>
        </p:txBody>
      </p:sp>
    </p:spTree>
    <p:extLst>
      <p:ext uri="{BB962C8B-B14F-4D97-AF65-F5344CB8AC3E}">
        <p14:creationId xmlns:p14="http://schemas.microsoft.com/office/powerpoint/2010/main" val="387088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8EE351F-6ED1-4897-BD30-608548C6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Processamento</a:t>
            </a:r>
            <a:r>
              <a:rPr lang="en-US" dirty="0"/>
              <a:t> de dados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C605441-7BF6-4782-82DD-AF61853EF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opera</a:t>
            </a:r>
            <a:r>
              <a:rPr lang="pt-BR" sz="2400" dirty="0" err="1"/>
              <a:t>ção</a:t>
            </a:r>
            <a:r>
              <a:rPr lang="pt-BR" sz="2400" dirty="0"/>
              <a:t> de transformar dados em informações é realizada por um dispositivo chamado </a:t>
            </a:r>
            <a:r>
              <a:rPr lang="pt-BR" sz="2400" b="1" dirty="0"/>
              <a:t>unidade central de processamento </a:t>
            </a:r>
            <a:r>
              <a:rPr lang="pt-BR" sz="2400" dirty="0"/>
              <a:t>(UCP) ou CPU.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9CAC9EE-35CE-44F7-9806-C7BBEBCB5B5C}"/>
              </a:ext>
            </a:extLst>
          </p:cNvPr>
          <p:cNvGrpSpPr/>
          <p:nvPr/>
        </p:nvGrpSpPr>
        <p:grpSpPr>
          <a:xfrm>
            <a:off x="3923928" y="2996952"/>
            <a:ext cx="4195022" cy="2767960"/>
            <a:chOff x="3329306" y="2677264"/>
            <a:chExt cx="3146915" cy="2087473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639FB45-001B-4A17-BF7C-3C0629A70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9306" y="2708920"/>
              <a:ext cx="2808312" cy="2055817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F6EA6CF-D64F-4D0F-90DE-D8EF376D204D}"/>
                </a:ext>
              </a:extLst>
            </p:cNvPr>
            <p:cNvSpPr txBox="1"/>
            <p:nvPr/>
          </p:nvSpPr>
          <p:spPr>
            <a:xfrm>
              <a:off x="5201513" y="2677264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Placa mãe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3DC8749-7C9F-428C-8408-A456D914C7CF}"/>
              </a:ext>
            </a:extLst>
          </p:cNvPr>
          <p:cNvGrpSpPr/>
          <p:nvPr/>
        </p:nvGrpSpPr>
        <p:grpSpPr>
          <a:xfrm>
            <a:off x="568282" y="3103607"/>
            <a:ext cx="2491549" cy="1779067"/>
            <a:chOff x="568282" y="3103607"/>
            <a:chExt cx="2491549" cy="1779067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B6C4F84-51B6-4182-9025-A9D61CF827DC}"/>
                </a:ext>
              </a:extLst>
            </p:cNvPr>
            <p:cNvSpPr txBox="1"/>
            <p:nvPr/>
          </p:nvSpPr>
          <p:spPr>
            <a:xfrm>
              <a:off x="1353858" y="4437112"/>
              <a:ext cx="897803" cy="445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CPU</a:t>
              </a:r>
            </a:p>
          </p:txBody>
        </p:sp>
        <p:pic>
          <p:nvPicPr>
            <p:cNvPr id="3" name="Imagem 2" descr="Uma imagem contendo equipamentos eletrônicos, circuito, ao ar livre, edifício&#10;&#10;Descrição gerada com alta confiança">
              <a:extLst>
                <a:ext uri="{FF2B5EF4-FFF2-40B4-BE49-F238E27FC236}">
                  <a16:creationId xmlns:a16="http://schemas.microsoft.com/office/drawing/2014/main" id="{86D98C01-C107-48A6-AD13-EF20D5D3C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82" y="3113296"/>
              <a:ext cx="1153688" cy="1211372"/>
            </a:xfrm>
            <a:prstGeom prst="rect">
              <a:avLst/>
            </a:prstGeom>
          </p:spPr>
        </p:pic>
        <p:pic>
          <p:nvPicPr>
            <p:cNvPr id="8" name="Imagem 7" descr="Uma imagem contendo equipamentos eletrônicos, maleta, sentado&#10;&#10;Descrição gerada com muito alta confiança">
              <a:extLst>
                <a:ext uri="{FF2B5EF4-FFF2-40B4-BE49-F238E27FC236}">
                  <a16:creationId xmlns:a16="http://schemas.microsoft.com/office/drawing/2014/main" id="{4EE53E13-CC60-4354-8FB7-DB8DBA445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2760" y="3103607"/>
              <a:ext cx="1257071" cy="1221061"/>
            </a:xfrm>
            <a:prstGeom prst="rect">
              <a:avLst/>
            </a:prstGeom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C8BD574-7538-4F0D-8B88-6C9D8D133840}"/>
              </a:ext>
            </a:extLst>
          </p:cNvPr>
          <p:cNvSpPr txBox="1"/>
          <p:nvPr/>
        </p:nvSpPr>
        <p:spPr>
          <a:xfrm>
            <a:off x="421582" y="5048756"/>
            <a:ext cx="328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 CPU é formada por transistores</a:t>
            </a:r>
          </a:p>
        </p:txBody>
      </p:sp>
    </p:spTree>
    <p:extLst>
      <p:ext uri="{BB962C8B-B14F-4D97-AF65-F5344CB8AC3E}">
        <p14:creationId xmlns:p14="http://schemas.microsoft.com/office/powerpoint/2010/main" val="219521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B0E1B-1C8C-4DB4-8365-FDA7306F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Processamento</a:t>
            </a:r>
            <a:r>
              <a:rPr lang="en-US" dirty="0"/>
              <a:t> de dados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411F23-41FE-4AB6-88AC-383143C3C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As CPUs diferenciam entre si através de várias características:</a:t>
            </a:r>
          </a:p>
          <a:p>
            <a:pPr lvl="1"/>
            <a:r>
              <a:rPr lang="pt-BR" sz="2000" dirty="0"/>
              <a:t>Frequência de processador (velocidade ou </a:t>
            </a:r>
            <a:r>
              <a:rPr lang="pt-BR" sz="2000" dirty="0" err="1"/>
              <a:t>clock</a:t>
            </a:r>
            <a:r>
              <a:rPr lang="pt-BR" sz="2000" dirty="0"/>
              <a:t>). Indica a capacidade da CPU processar informações. </a:t>
            </a:r>
          </a:p>
          <a:p>
            <a:pPr lvl="1"/>
            <a:r>
              <a:rPr lang="pt-BR" sz="2000" dirty="0"/>
              <a:t>Número de cores: O core é um núcleo do processador. Em geral, varia de 1 à 8 cores.</a:t>
            </a:r>
          </a:p>
          <a:p>
            <a:pPr lvl="1"/>
            <a:r>
              <a:rPr lang="pt-BR" sz="2000" dirty="0"/>
              <a:t>Cache: memória auxiliar</a:t>
            </a:r>
          </a:p>
        </p:txBody>
      </p:sp>
    </p:spTree>
    <p:extLst>
      <p:ext uri="{BB962C8B-B14F-4D97-AF65-F5344CB8AC3E}">
        <p14:creationId xmlns:p14="http://schemas.microsoft.com/office/powerpoint/2010/main" val="1932118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82872-6187-40C1-818F-5F4D5DE4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CPUs Intel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1AAF200-EB44-40EE-B518-07E528A61E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80">
                  <a:extLst>
                    <a:ext uri="{9D8B030D-6E8A-4147-A177-3AD203B41FA5}">
                      <a16:colId xmlns:a16="http://schemas.microsoft.com/office/drawing/2014/main" val="367031857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9314585"/>
                    </a:ext>
                  </a:extLst>
                </a:gridCol>
                <a:gridCol w="5842992">
                  <a:extLst>
                    <a:ext uri="{9D8B030D-6E8A-4147-A177-3AD203B41FA5}">
                      <a16:colId xmlns:a16="http://schemas.microsoft.com/office/drawing/2014/main" val="332939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Modelo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Cores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Características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69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Core 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2 à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Menor consumo elétrico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98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Core 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2 à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Uso intermediário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32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Core i7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4 à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Alto desempenho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4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Core i9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6 à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Altíssimo desempenho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15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Xeon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6 à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badi" panose="020B0604020104020204" pitchFamily="34" charset="0"/>
                        </a:rPr>
                        <a:t>Altíssimo desempenho. Voltado para uso de servidores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28860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8D556421-86DB-4C39-8896-5E797249A483}"/>
              </a:ext>
            </a:extLst>
          </p:cNvPr>
          <p:cNvSpPr/>
          <p:nvPr/>
        </p:nvSpPr>
        <p:spPr>
          <a:xfrm>
            <a:off x="395536" y="3933056"/>
            <a:ext cx="38395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Fonte: https://en.m.wikipedia.org/wiki/Intel_Core</a:t>
            </a:r>
          </a:p>
        </p:txBody>
      </p:sp>
    </p:spTree>
    <p:extLst>
      <p:ext uri="{BB962C8B-B14F-4D97-AF65-F5344CB8AC3E}">
        <p14:creationId xmlns:p14="http://schemas.microsoft.com/office/powerpoint/2010/main" val="107250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EB620-DFB2-4F01-B652-DE5460EC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FA6D70F-D97A-4151-89F5-C401264D5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computadores podem ser utilizados para uma variedade de softwares, sendo divididos em dois grupos:</a:t>
            </a:r>
          </a:p>
          <a:p>
            <a:pPr lvl="1"/>
            <a:r>
              <a:rPr lang="pt-BR" dirty="0"/>
              <a:t>Computadores utilizados por um único usuário</a:t>
            </a:r>
          </a:p>
          <a:p>
            <a:pPr lvl="1"/>
            <a:r>
              <a:rPr lang="pt-BR" dirty="0"/>
              <a:t>Computadores utilizados por vários usuários simultaneamente</a:t>
            </a:r>
          </a:p>
        </p:txBody>
      </p:sp>
    </p:spTree>
    <p:extLst>
      <p:ext uri="{BB962C8B-B14F-4D97-AF65-F5344CB8AC3E}">
        <p14:creationId xmlns:p14="http://schemas.microsoft.com/office/powerpoint/2010/main" val="3894346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1BAC02-8E95-4A78-9DF0-1B14D66E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computadores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99C63-9F98-4BDB-BFD5-9B491FCBD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351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6846260-B2EB-4C07-B304-4169F8BE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computadores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CEF08F2-E443-41CA-B43F-35D8DB35F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computadores</a:t>
            </a:r>
            <a:r>
              <a:rPr lang="en-US" sz="2400" dirty="0"/>
              <a:t>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variar</a:t>
            </a:r>
            <a:r>
              <a:rPr lang="en-US" sz="2400" dirty="0"/>
              <a:t> de </a:t>
            </a:r>
            <a:r>
              <a:rPr lang="en-US" sz="2400" dirty="0" err="1"/>
              <a:t>tamanho</a:t>
            </a:r>
            <a:r>
              <a:rPr lang="en-US" sz="2400" dirty="0"/>
              <a:t>, </a:t>
            </a:r>
            <a:r>
              <a:rPr lang="en-US" sz="2400" dirty="0" err="1"/>
              <a:t>desde</a:t>
            </a:r>
            <a:r>
              <a:rPr lang="en-US" sz="2400" dirty="0"/>
              <a:t> </a:t>
            </a:r>
            <a:r>
              <a:rPr lang="en-US" sz="2400" dirty="0" err="1"/>
              <a:t>computadores</a:t>
            </a:r>
            <a:r>
              <a:rPr lang="en-US" sz="2400" dirty="0"/>
              <a:t> de </a:t>
            </a:r>
            <a:r>
              <a:rPr lang="pt-BR" sz="2400" dirty="0"/>
              <a:t>mão até computadores que ocupam um sala.</a:t>
            </a:r>
          </a:p>
          <a:p>
            <a:pPr marL="0" indent="0">
              <a:buNone/>
            </a:pPr>
            <a:endParaRPr lang="pt-BR" sz="2400" dirty="0"/>
          </a:p>
          <a:p>
            <a:r>
              <a:rPr lang="pt-BR" sz="2400" b="1" dirty="0"/>
              <a:t>Computadores de mão</a:t>
            </a:r>
          </a:p>
          <a:p>
            <a:pPr lvl="1"/>
            <a:r>
              <a:rPr lang="pt-BR" sz="2000" dirty="0"/>
              <a:t>Computadores destinados a um único usuário e de fácil portabilidade, pois tem tamanho pequeno. Exemplo típico: smartphone e tablets.</a:t>
            </a:r>
          </a:p>
          <a:p>
            <a:pPr lvl="1"/>
            <a:endParaRPr lang="pt-BR" sz="2000" dirty="0"/>
          </a:p>
          <a:p>
            <a:r>
              <a:rPr lang="pt-BR" sz="2400" b="1" dirty="0"/>
              <a:t>Computadores portáteis</a:t>
            </a:r>
          </a:p>
          <a:p>
            <a:pPr lvl="1"/>
            <a:r>
              <a:rPr lang="pt-BR" sz="2000" dirty="0"/>
              <a:t>Enquadram-se: notebooks/laptops, ultrabooks (até 1,4 KG), tablet PC conversíveis.</a:t>
            </a:r>
          </a:p>
          <a:p>
            <a:pPr lvl="1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9774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F5DB4-AE67-4912-8992-8DFA373A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computadores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40F69E-1EA8-46C3-BB3B-24762C56B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b="1" dirty="0" err="1"/>
              <a:t>Thin</a:t>
            </a:r>
            <a:r>
              <a:rPr lang="pt-BR" sz="2400" b="1" dirty="0"/>
              <a:t> </a:t>
            </a:r>
            <a:r>
              <a:rPr lang="pt-BR" sz="2400" b="1" dirty="0" err="1"/>
              <a:t>Client</a:t>
            </a:r>
            <a:r>
              <a:rPr lang="pt-BR" sz="2400" b="1" dirty="0"/>
              <a:t> (cliente magro)</a:t>
            </a:r>
          </a:p>
          <a:p>
            <a:pPr lvl="1"/>
            <a:r>
              <a:rPr lang="pt-BR" sz="2000" dirty="0"/>
              <a:t>Computador de baixo custo, administrado de forma central. Tem capacidade limitada: não possuem dispositivo de armazenamento e baixa capacidade de processamento.</a:t>
            </a:r>
          </a:p>
          <a:p>
            <a:pPr lvl="1"/>
            <a:r>
              <a:rPr lang="pt-BR" sz="2000" dirty="0"/>
              <a:t>Os </a:t>
            </a:r>
            <a:r>
              <a:rPr lang="pt-BR" sz="2000" i="1" dirty="0" err="1"/>
              <a:t>thin</a:t>
            </a:r>
            <a:r>
              <a:rPr lang="pt-BR" sz="2000" i="1" dirty="0"/>
              <a:t> clientes </a:t>
            </a:r>
            <a:r>
              <a:rPr lang="pt-BR" sz="2000" dirty="0"/>
              <a:t>baixam software de uma rede quando necessário. Isso torna a assistência, distribuição e atualização das aplicações do software mais fáceis e menos custosas.</a:t>
            </a:r>
          </a:p>
          <a:p>
            <a:pPr lvl="1"/>
            <a:endParaRPr lang="pt-BR" sz="2000" i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A2322A-6F0F-4219-9DFD-F1B2FB17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979857"/>
            <a:ext cx="5220072" cy="25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C1F2A-6860-4481-A063-C59E4217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 da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719AAF-0BEC-4772-949D-8889F1D27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432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70D51-C911-4C39-A664-0725CCC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computadores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B77A2A-B988-4659-B8F2-D5BB3DA04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b="1" dirty="0"/>
              <a:t>Computadores de mesa (desktop)</a:t>
            </a:r>
          </a:p>
          <a:p>
            <a:pPr lvl="1"/>
            <a:r>
              <a:rPr lang="pt-BR" sz="2000" dirty="0"/>
              <a:t>São os sistemas computacionais voltados para um usuário único. </a:t>
            </a:r>
          </a:p>
        </p:txBody>
      </p:sp>
      <p:pic>
        <p:nvPicPr>
          <p:cNvPr id="5" name="Imagem 4" descr="Uma imagem contendo interior, computador, mesa, laptop&#10;&#10;Descrição gerada com muito alta confiança">
            <a:extLst>
              <a:ext uri="{FF2B5EF4-FFF2-40B4-BE49-F238E27FC236}">
                <a16:creationId xmlns:a16="http://schemas.microsoft.com/office/drawing/2014/main" id="{451BC1EF-23DF-43A0-95E5-32E0B0A9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64904"/>
            <a:ext cx="3256899" cy="23042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21B53B-4ECF-412D-9222-E04A47C78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636912"/>
            <a:ext cx="3721129" cy="1889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371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9DCF2-14AB-4B2A-BFD8-F6D224A7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computadores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9AFA7A-FF49-467A-B570-3E33E6A02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Estações de trabalho </a:t>
            </a:r>
            <a:r>
              <a:rPr lang="pt-BR" dirty="0"/>
              <a:t>(</a:t>
            </a:r>
            <a:r>
              <a:rPr lang="pt-BR" i="1" dirty="0"/>
              <a:t>workstation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Mais poderosas que os computadores pessoais, mas o pequena o bastante para ser acomodada em uma mesa</a:t>
            </a:r>
          </a:p>
          <a:p>
            <a:pPr lvl="1"/>
            <a:r>
              <a:rPr lang="pt-BR" dirty="0"/>
              <a:t>Utilizam CPUs mais poderosas e monitores de resolução extremamente altos</a:t>
            </a:r>
          </a:p>
          <a:p>
            <a:pPr lvl="1"/>
            <a:r>
              <a:rPr lang="pt-BR" dirty="0"/>
              <a:t>Usadas por usuários de engenharia e técnicos que executam projetos de computação com muitos cálculos matemáticos</a:t>
            </a:r>
          </a:p>
        </p:txBody>
      </p:sp>
    </p:spTree>
    <p:extLst>
      <p:ext uri="{BB962C8B-B14F-4D97-AF65-F5344CB8AC3E}">
        <p14:creationId xmlns:p14="http://schemas.microsoft.com/office/powerpoint/2010/main" val="16903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0AD8-8A3D-47C9-883D-BFB4E7CD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computadores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0337D6-A85B-4801-A4A5-6CA5EB8AB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Servidores</a:t>
            </a:r>
          </a:p>
          <a:p>
            <a:pPr lvl="1"/>
            <a:r>
              <a:rPr lang="pt-BR" dirty="0"/>
              <a:t>É um computador utilizado por muitos usuários </a:t>
            </a:r>
          </a:p>
          <a:p>
            <a:pPr lvl="1"/>
            <a:r>
              <a:rPr lang="pt-BR" dirty="0"/>
              <a:t>Possuem grande memória e capacidade de armazenamento</a:t>
            </a:r>
          </a:p>
          <a:p>
            <a:pPr lvl="2"/>
            <a:r>
              <a:rPr lang="pt-BR" dirty="0"/>
              <a:t>Componentes altamente resistentes</a:t>
            </a:r>
          </a:p>
          <a:p>
            <a:pPr lvl="1"/>
            <a:r>
              <a:rPr lang="pt-BR" dirty="0"/>
              <a:t>Os servidores permitem </a:t>
            </a:r>
            <a:r>
              <a:rPr lang="pt-BR" b="1" dirty="0"/>
              <a:t>escalabilidade, </a:t>
            </a:r>
            <a:r>
              <a:rPr lang="pt-BR" dirty="0"/>
              <a:t>que consiste em aumentar a capacidade de processamento para lidar com mais usuários, mais dados ou mais transações.</a:t>
            </a:r>
          </a:p>
          <a:p>
            <a:pPr lvl="2"/>
            <a:r>
              <a:rPr lang="pt-BR" dirty="0"/>
              <a:t>A escalabilidade é aumentada adicionando mais processadores, memória </a:t>
            </a:r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3603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0AD8-8A3D-47C9-883D-BFB4E7CD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Estudo de caso</a:t>
            </a:r>
          </a:p>
        </p:txBody>
      </p:sp>
      <p:pic>
        <p:nvPicPr>
          <p:cNvPr id="6" name="Imagem 5" descr="Desenho de avião&#10;&#10;Descrição gerada automaticamente com confiança baixa">
            <a:extLst>
              <a:ext uri="{FF2B5EF4-FFF2-40B4-BE49-F238E27FC236}">
                <a16:creationId xmlns:a16="http://schemas.microsoft.com/office/drawing/2014/main" id="{11C22DA6-0C42-4C41-AD43-3AA21009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" y="1628800"/>
            <a:ext cx="8229600" cy="3909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2628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0AD8-8A3D-47C9-883D-BFB4E7CD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Estudo de caso</a:t>
            </a:r>
          </a:p>
        </p:txBody>
      </p:sp>
      <p:pic>
        <p:nvPicPr>
          <p:cNvPr id="4" name="Imagem 3" descr="Desenho de um avião&#10;&#10;Descrição gerada automaticamente com confiança baixa">
            <a:extLst>
              <a:ext uri="{FF2B5EF4-FFF2-40B4-BE49-F238E27FC236}">
                <a16:creationId xmlns:a16="http://schemas.microsoft.com/office/drawing/2014/main" id="{D38080B7-5E73-4725-A956-F17F371F8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8" y="1428471"/>
            <a:ext cx="8164064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3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0AD8-8A3D-47C9-883D-BFB4E7CD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Estudo de caso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B61BCEB-49F0-4CC3-88DF-42551EFF6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4" y="1709497"/>
            <a:ext cx="8173591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4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0AD8-8A3D-47C9-883D-BFB4E7CD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Estudo de caso</a:t>
            </a:r>
          </a:p>
        </p:txBody>
      </p:sp>
      <p:pic>
        <p:nvPicPr>
          <p:cNvPr id="4" name="Imagem 3" descr="Desenho de avião&#10;&#10;Descrição gerada automaticamente com confiança baixa">
            <a:extLst>
              <a:ext uri="{FF2B5EF4-FFF2-40B4-BE49-F238E27FC236}">
                <a16:creationId xmlns:a16="http://schemas.microsoft.com/office/drawing/2014/main" id="{D020C2E7-60D9-4931-A338-EF6F29DD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723787"/>
            <a:ext cx="8192643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84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0AD8-8A3D-47C9-883D-BFB4E7CD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0337D6-A85B-4801-A4A5-6CA5EB8AB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Independente das causas desses e outros desastres, sejam eles de hardware ou software – especificações ausentes, hardwares não testados completamente e autorizados etc.</a:t>
            </a:r>
          </a:p>
          <a:p>
            <a:r>
              <a:rPr lang="pt-BR" dirty="0"/>
              <a:t>O fato é que trabalhar com esses elementos traz muitas responsabilidades. </a:t>
            </a:r>
          </a:p>
          <a:p>
            <a:r>
              <a:rPr lang="pt-BR" dirty="0"/>
              <a:t>Tudo que você faz deve ser testado (mais de uma vez), autorizado e certificado. </a:t>
            </a:r>
          </a:p>
          <a:p>
            <a:r>
              <a:rPr lang="pt-BR" dirty="0"/>
              <a:t>Quando se trabalha com sistemas, em alguns casos, não se sabe onde e como eles serão utilizados.</a:t>
            </a:r>
          </a:p>
          <a:p>
            <a:pPr lvl="2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624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D0AD8-8A3D-47C9-883D-BFB4E7CD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0337D6-A85B-4801-A4A5-6CA5EB8AB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Independente das causas desses e outros desastres, sejam eles de hardware ou software – especificações ausentes, hardwares não testados completamente e autorizados etc.</a:t>
            </a:r>
          </a:p>
          <a:p>
            <a:r>
              <a:rPr lang="pt-BR" dirty="0"/>
              <a:t>O fato é que trabalhar com esses elementos traz muitas responsabilidades. </a:t>
            </a:r>
          </a:p>
          <a:p>
            <a:r>
              <a:rPr lang="pt-BR" dirty="0"/>
              <a:t>Tudo que você faz deve ser testado (mais de uma vez), autorizado e certificado. </a:t>
            </a:r>
          </a:p>
          <a:p>
            <a:r>
              <a:rPr lang="pt-BR" dirty="0"/>
              <a:t>Quando se trabalha com sistemas, em alguns casos, não se sabe onde e como eles serão utilizados.</a:t>
            </a:r>
          </a:p>
          <a:p>
            <a:pPr lvl="2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2311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2C6DC-D5A1-4F87-92D2-5DDD592A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sz="4000" dirty="0"/>
              <a:t>Infraestrutura de apoio aos SI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984235-2D72-4159-A5CB-8473BE4E0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86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598D2-A623-43FF-98E0-6DC319E3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Infraestrutura da </a:t>
            </a:r>
            <a:br>
              <a:rPr lang="pt-BR" dirty="0"/>
            </a:br>
            <a:r>
              <a:rPr lang="pt-BR" dirty="0"/>
              <a:t>Tecnologia da Informação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80A5AD-2CE6-4AD4-8E65-6F9C3492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 tecnologia da informação é um conjunto de componentes tecnológicos individuais, normalmente organizados em sistemas de informações baseados em computador</a:t>
            </a:r>
          </a:p>
          <a:p>
            <a:r>
              <a:rPr lang="pt-BR" sz="2400" dirty="0"/>
              <a:t>Os “componentes tecnológicos” constituem a infraestrutura de TI e são compostos por: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D0068A2-76F6-4C45-BF25-71B6012498FA}"/>
              </a:ext>
            </a:extLst>
          </p:cNvPr>
          <p:cNvGraphicFramePr/>
          <p:nvPr/>
        </p:nvGraphicFramePr>
        <p:xfrm>
          <a:off x="827584" y="3717032"/>
          <a:ext cx="2736304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BE09B965-9866-44E9-9BF5-BBE5365A5AB3}"/>
              </a:ext>
            </a:extLst>
          </p:cNvPr>
          <p:cNvSpPr/>
          <p:nvPr/>
        </p:nvSpPr>
        <p:spPr>
          <a:xfrm>
            <a:off x="3635896" y="4057471"/>
            <a:ext cx="48965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 infraestrutura de TI consiste nos componentes e serviços que fornecem a base para sustentar todos os sistemas de informação de uma organização</a:t>
            </a:r>
          </a:p>
        </p:txBody>
      </p:sp>
    </p:spTree>
    <p:extLst>
      <p:ext uri="{BB962C8B-B14F-4D97-AF65-F5344CB8AC3E}">
        <p14:creationId xmlns:p14="http://schemas.microsoft.com/office/powerpoint/2010/main" val="122186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95C1F-B0BB-41B2-8255-597A2226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038397-F29E-4BBD-932C-BFBF42F14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Hardware consistem em qualquer equipamento que é utilizado nas atividades de entrada, processamento, armazenamento e saída de um sistema de informação.</a:t>
            </a:r>
          </a:p>
        </p:txBody>
      </p:sp>
    </p:spTree>
    <p:extLst>
      <p:ext uri="{BB962C8B-B14F-4D97-AF65-F5344CB8AC3E}">
        <p14:creationId xmlns:p14="http://schemas.microsoft.com/office/powerpoint/2010/main" val="220072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8B546-AC7F-43E8-A2B2-5C59E15B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informar-se sobre o hardware?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B20A08-41E9-4508-AE0E-7D0058F43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Organizações que não fazem um investimento inteligente em hardware ficarão paradas com equipamentos obsoletos que não são confiáveis e não podem se aproveitar dos últimos avanços em software. </a:t>
            </a:r>
            <a:br>
              <a:rPr lang="pt-BR" sz="2000" dirty="0"/>
            </a:br>
            <a:r>
              <a:rPr lang="pt-BR" sz="1000" dirty="0" err="1">
                <a:solidFill>
                  <a:schemeClr val="bg1"/>
                </a:solidFill>
              </a:rPr>
              <a:t>dffdf</a:t>
            </a:r>
            <a:br>
              <a:rPr lang="pt-BR" sz="2000" dirty="0"/>
            </a:br>
            <a:r>
              <a:rPr lang="pt-BR" sz="2000" dirty="0"/>
              <a:t>Esse hardware obsoleto pode colocar uma organização em desvantagem competitiva.</a:t>
            </a:r>
          </a:p>
          <a:p>
            <a:r>
              <a:rPr lang="pt-BR" sz="2000" dirty="0"/>
              <a:t>Os gerentes devem ser capazes de fazer boas perguntas e avaliar as opções quando consideram fazer um investimento em hardware para sua área de negócios</a:t>
            </a:r>
          </a:p>
          <a:p>
            <a:r>
              <a:rPr lang="pt-BR" sz="2000" dirty="0"/>
              <a:t>Ao tomar uma decisão sobre hardware, as considerações mais importantes de uma empresa deveriam ser a respeito de como o hardware poderia apoiar os objetivos dos sistemas de informação e as metas da organização</a:t>
            </a:r>
          </a:p>
        </p:txBody>
      </p:sp>
    </p:spTree>
    <p:extLst>
      <p:ext uri="{BB962C8B-B14F-4D97-AF65-F5344CB8AC3E}">
        <p14:creationId xmlns:p14="http://schemas.microsoft.com/office/powerpoint/2010/main" val="7000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C1F2A-6860-4481-A063-C59E4217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719AAF-0BEC-4772-949D-8889F1D27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74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F926A-7472-4E8B-9B0D-4B455BC0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</a:t>
            </a:r>
          </a:p>
        </p:txBody>
      </p:sp>
      <p:pic>
        <p:nvPicPr>
          <p:cNvPr id="7" name="Imagem 6" descr="Uma imagem contendo equipamentos eletrônicos, teclado, computador, sentado&#10;&#10;Descrição gerada com muito alta confiança">
            <a:extLst>
              <a:ext uri="{FF2B5EF4-FFF2-40B4-BE49-F238E27FC236}">
                <a16:creationId xmlns:a16="http://schemas.microsoft.com/office/drawing/2014/main" id="{79BC2EE3-269D-4A14-B680-67CC91DF24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204864"/>
            <a:ext cx="3532269" cy="198392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BF5B1DB-61DB-4BCC-8272-64C45309D452}"/>
              </a:ext>
            </a:extLst>
          </p:cNvPr>
          <p:cNvSpPr txBox="1"/>
          <p:nvPr/>
        </p:nvSpPr>
        <p:spPr>
          <a:xfrm>
            <a:off x="2699792" y="4149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16" name="Imagem 15" descr="Uma imagem contendo equipamentos eletrônicos, computador, mesa, teclado&#10;&#10;Descrição gerada com muito alta confiança">
            <a:extLst>
              <a:ext uri="{FF2B5EF4-FFF2-40B4-BE49-F238E27FC236}">
                <a16:creationId xmlns:a16="http://schemas.microsoft.com/office/drawing/2014/main" id="{4249593F-091F-48D5-9F56-75A7682B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98" y="2636912"/>
            <a:ext cx="1249313" cy="1249313"/>
          </a:xfrm>
          <a:prstGeom prst="rect">
            <a:avLst/>
          </a:prstGeom>
        </p:spPr>
      </p:pic>
      <p:pic>
        <p:nvPicPr>
          <p:cNvPr id="20" name="Imagem 19" descr="Uma imagem contendo sentado, equipamentos eletrônicos, mesa, interior&#10;&#10;Descrição gerada com alta confiança">
            <a:extLst>
              <a:ext uri="{FF2B5EF4-FFF2-40B4-BE49-F238E27FC236}">
                <a16:creationId xmlns:a16="http://schemas.microsoft.com/office/drawing/2014/main" id="{84248321-3C7D-4910-A0AB-5F3DF68E1F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915048"/>
            <a:ext cx="2251790" cy="22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8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F500E-ED50-4BC1-827D-0D9267BB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147B0A-D8EB-4684-9BA9-8392B643B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76" y="4653136"/>
            <a:ext cx="5915000" cy="2880320"/>
          </a:xfrm>
        </p:spPr>
        <p:txBody>
          <a:bodyPr/>
          <a:lstStyle/>
          <a:p>
            <a:r>
              <a:rPr lang="pt-BR" sz="2000" dirty="0"/>
              <a:t>Mesma funcionalidade do mouse</a:t>
            </a:r>
          </a:p>
          <a:p>
            <a:r>
              <a:rPr lang="pt-BR" sz="2000" dirty="0"/>
              <a:t>Maior sensibilidade (precisão)</a:t>
            </a:r>
          </a:p>
          <a:p>
            <a:r>
              <a:rPr lang="pt-BR" sz="2000" dirty="0"/>
              <a:t>Provoca menos lesões por esforço repetitivo (LER/DORT)</a:t>
            </a:r>
          </a:p>
          <a:p>
            <a:endParaRPr lang="pt-BR" dirty="0"/>
          </a:p>
        </p:txBody>
      </p:sp>
      <p:pic>
        <p:nvPicPr>
          <p:cNvPr id="4" name="Espaço Reservado para Conteúdo 4" descr="Uma imagem contendo rato&#10;&#10;Descrição gerada com muito alta confiança">
            <a:extLst>
              <a:ext uri="{FF2B5EF4-FFF2-40B4-BE49-F238E27FC236}">
                <a16:creationId xmlns:a16="http://schemas.microsoft.com/office/drawing/2014/main" id="{A1FA8A45-5E6B-45CC-81BA-DDAC154E5D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2060848"/>
            <a:ext cx="1379945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712EB1F9-9AC2-4934-A9E7-F662FDFABE07}"/>
              </a:ext>
            </a:extLst>
          </p:cNvPr>
          <p:cNvGrpSpPr/>
          <p:nvPr/>
        </p:nvGrpSpPr>
        <p:grpSpPr>
          <a:xfrm>
            <a:off x="581452" y="4293096"/>
            <a:ext cx="1872208" cy="2025515"/>
            <a:chOff x="1038900" y="4005065"/>
            <a:chExt cx="1872208" cy="20255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832FF8D-1F5C-4B9F-B2A9-45B2B7140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900" y="4005065"/>
              <a:ext cx="1872208" cy="1872208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CD4E20B-8CBA-4CA4-9841-CA96C5B038C9}"/>
                </a:ext>
              </a:extLst>
            </p:cNvPr>
            <p:cNvSpPr txBox="1"/>
            <p:nvPr/>
          </p:nvSpPr>
          <p:spPr>
            <a:xfrm>
              <a:off x="1448608" y="5661248"/>
              <a:ext cx="1008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alibri" panose="020F0502020204030204" pitchFamily="34" charset="0"/>
                  <a:cs typeface="Calibri" panose="020F0502020204030204" pitchFamily="34" charset="0"/>
                </a:rPr>
                <a:t>Trackball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78DC637-4744-4ED5-B3CA-0C36E963C69E}"/>
              </a:ext>
            </a:extLst>
          </p:cNvPr>
          <p:cNvGrpSpPr/>
          <p:nvPr/>
        </p:nvGrpSpPr>
        <p:grpSpPr>
          <a:xfrm>
            <a:off x="723252" y="3073821"/>
            <a:ext cx="1544618" cy="1403941"/>
            <a:chOff x="723252" y="3073821"/>
            <a:chExt cx="1544618" cy="1403941"/>
          </a:xfrm>
        </p:grpSpPr>
        <p:pic>
          <p:nvPicPr>
            <p:cNvPr id="9" name="Imagem 8" descr="Uma imagem contendo interior, equipamentos eletrônicos, carro, computador&#10;&#10;Descrição gerada com alta confiança">
              <a:extLst>
                <a:ext uri="{FF2B5EF4-FFF2-40B4-BE49-F238E27FC236}">
                  <a16:creationId xmlns:a16="http://schemas.microsoft.com/office/drawing/2014/main" id="{4E388D42-8A2E-4512-90C8-CB8E886D9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52" y="3073821"/>
              <a:ext cx="1544618" cy="1050165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C004BA1A-8AAC-4EAE-98F1-5C7157EC70FC}"/>
                </a:ext>
              </a:extLst>
            </p:cNvPr>
            <p:cNvSpPr txBox="1"/>
            <p:nvPr/>
          </p:nvSpPr>
          <p:spPr>
            <a:xfrm>
              <a:off x="971600" y="4108430"/>
              <a:ext cx="109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latin typeface="Calibri" panose="020F0502020204030204" pitchFamily="34" charset="0"/>
                  <a:cs typeface="Calibri" panose="020F0502020204030204" pitchFamily="34" charset="0"/>
                </a:rPr>
                <a:t>Touchpad</a:t>
              </a:r>
              <a:endParaRPr lang="pt-BR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C714802-FC5B-4899-90B6-3768A3692D26}"/>
              </a:ext>
            </a:extLst>
          </p:cNvPr>
          <p:cNvSpPr txBox="1">
            <a:spLocks/>
          </p:cNvSpPr>
          <p:nvPr/>
        </p:nvSpPr>
        <p:spPr bwMode="auto">
          <a:xfrm>
            <a:off x="2505748" y="3037602"/>
            <a:ext cx="5915000" cy="75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Superfície que reconhece toques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88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delo de Slides v2.potx" id="{8B374D87-E4BA-4E93-8774-BD0BD472006E}" vid="{FFFB6C23-57E7-41B3-8A99-AAFCD3A0A57E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 de Slides</Template>
  <TotalTime>22110</TotalTime>
  <Words>1370</Words>
  <Application>Microsoft Office PowerPoint</Application>
  <PresentationFormat>Apresentação na tela (4:3)</PresentationFormat>
  <Paragraphs>227</Paragraphs>
  <Slides>39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Abadi</vt:lpstr>
      <vt:lpstr>Arial</vt:lpstr>
      <vt:lpstr>Calibri</vt:lpstr>
      <vt:lpstr>Design padrão</vt:lpstr>
      <vt:lpstr>Infraestrutura de apoio aos SI</vt:lpstr>
      <vt:lpstr>Infraestrutura de TI</vt:lpstr>
      <vt:lpstr>Componentes da TI</vt:lpstr>
      <vt:lpstr>Infraestrutura da  Tecnologia da Informação</vt:lpstr>
      <vt:lpstr>Hardware</vt:lpstr>
      <vt:lpstr>Por que informar-se sobre o hardware?</vt:lpstr>
      <vt:lpstr>Dispositivos de entrada</vt:lpstr>
      <vt:lpstr>Dispositivos de entrada</vt:lpstr>
      <vt:lpstr>Dispositivos de entrada</vt:lpstr>
      <vt:lpstr>Dispositivos de entrada</vt:lpstr>
      <vt:lpstr>Dispositivos de entrada</vt:lpstr>
      <vt:lpstr>Dispositivos de entrada</vt:lpstr>
      <vt:lpstr>Dispositivos de entrada</vt:lpstr>
      <vt:lpstr>Dispositivos de entrada</vt:lpstr>
      <vt:lpstr>Dispositivos de saída</vt:lpstr>
      <vt:lpstr>Dispositivos de saída</vt:lpstr>
      <vt:lpstr>Dispositivos de saída</vt:lpstr>
      <vt:lpstr>Dispositivos de saída</vt:lpstr>
      <vt:lpstr>Dispositivos de saída</vt:lpstr>
      <vt:lpstr>Dispositivos de saída</vt:lpstr>
      <vt:lpstr>Processamento (computadores)</vt:lpstr>
      <vt:lpstr>Arquitetura de Von Neumann</vt:lpstr>
      <vt:lpstr>Processamento de dados</vt:lpstr>
      <vt:lpstr>Processamento de dados</vt:lpstr>
      <vt:lpstr>CPUs Intel</vt:lpstr>
      <vt:lpstr>Processamento</vt:lpstr>
      <vt:lpstr>Tipos de computadores</vt:lpstr>
      <vt:lpstr>Tipos de computadores</vt:lpstr>
      <vt:lpstr>Tipos de computadores</vt:lpstr>
      <vt:lpstr>Tipos de computadores</vt:lpstr>
      <vt:lpstr>Tipos de computadores</vt:lpstr>
      <vt:lpstr>Tipos de computadores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Infraestrutura de apoio aos SI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Simone Erbs da Costa</dc:creator>
  <cp:lastModifiedBy>Simone Erbs da Costa</cp:lastModifiedBy>
  <cp:revision>439</cp:revision>
  <dcterms:created xsi:type="dcterms:W3CDTF">2016-02-13T23:36:45Z</dcterms:created>
  <dcterms:modified xsi:type="dcterms:W3CDTF">2023-02-18T17:51:21Z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28577e-0e52-49e2-b52e-02bb75ccb8f1_Enabled">
    <vt:lpwstr>true</vt:lpwstr>
  </property>
  <property fmtid="{D5CDD505-2E9C-101B-9397-08002B2CF9AE}" pid="3" name="MSIP_Label_8c28577e-0e52-49e2-b52e-02bb75ccb8f1_SetDate">
    <vt:lpwstr>2023-02-18T17:51:20Z</vt:lpwstr>
  </property>
  <property fmtid="{D5CDD505-2E9C-101B-9397-08002B2CF9AE}" pid="4" name="MSIP_Label_8c28577e-0e52-49e2-b52e-02bb75ccb8f1_Method">
    <vt:lpwstr>Standard</vt:lpwstr>
  </property>
  <property fmtid="{D5CDD505-2E9C-101B-9397-08002B2CF9AE}" pid="5" name="MSIP_Label_8c28577e-0e52-49e2-b52e-02bb75ccb8f1_Name">
    <vt:lpwstr>defa4170-0d19-0005-0004-bc88714345d2</vt:lpwstr>
  </property>
  <property fmtid="{D5CDD505-2E9C-101B-9397-08002B2CF9AE}" pid="6" name="MSIP_Label_8c28577e-0e52-49e2-b52e-02bb75ccb8f1_SiteId">
    <vt:lpwstr>0c2d222a-ecda-4b70-960a-acef6ced3052</vt:lpwstr>
  </property>
  <property fmtid="{D5CDD505-2E9C-101B-9397-08002B2CF9AE}" pid="7" name="MSIP_Label_8c28577e-0e52-49e2-b52e-02bb75ccb8f1_ActionId">
    <vt:lpwstr>352aec27-02ce-44b0-9f58-2a4139a89196</vt:lpwstr>
  </property>
  <property fmtid="{D5CDD505-2E9C-101B-9397-08002B2CF9AE}" pid="8" name="MSIP_Label_8c28577e-0e52-49e2-b52e-02bb75ccb8f1_ContentBits">
    <vt:lpwstr>0</vt:lpwstr>
  </property>
</Properties>
</file>